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21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7258" y="1813152"/>
            <a:ext cx="4335780" cy="3484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35400" y="1725176"/>
            <a:ext cx="4994275" cy="356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255" y="929544"/>
            <a:ext cx="101754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9469" y="1788829"/>
            <a:ext cx="9834245" cy="330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hrq.gov/health-literacy/improve/precautions/tool1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qualityinteractions.com/blog/cultural-awareness-in-healthcare-check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health.alberta.ca/Alberta/Pages/sexual-orientation.aspx" TargetMode="External"/><Relationship Id="rId2" Type="http://schemas.openxmlformats.org/officeDocument/2006/relationships/hyperlink" Target="https://www.samhsa.gov/behavioral-health-equity/lgbtq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7.jpg"/><Relationship Id="rId4" Type="http://schemas.openxmlformats.org/officeDocument/2006/relationships/hyperlink" Target="https://www.apa.org/topics/lgbtq/transgender-people-gender-identity-gender-express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health.alberta.ca/Alberta/Pages/sexual-orientation.aspx" TargetMode="External"/><Relationship Id="rId2" Type="http://schemas.openxmlformats.org/officeDocument/2006/relationships/hyperlink" Target="https://www.samhsa.gov/behavioral-health-equity/lgbtq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8.jpg"/><Relationship Id="rId4" Type="http://schemas.openxmlformats.org/officeDocument/2006/relationships/hyperlink" Target="https://www.apa.org/topics/lgbtq/transgender-people-gender-identity-gender-express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hinkculturalhealth.hhs.gov/clas" TargetMode="External"/><Relationship Id="rId3" Type="http://schemas.openxmlformats.org/officeDocument/2006/relationships/hyperlink" Target="https://www.sgu.edu/blog/medical/pros-discuss-the-importance-of-diversity-in-health-care/" TargetMode="External"/><Relationship Id="rId7" Type="http://schemas.openxmlformats.org/officeDocument/2006/relationships/hyperlink" Target="https://www.americanprogress.org/article/discrimination-and-barriers-to-well-being-the-state-of-the-lgbtqi-community-in-2022/" TargetMode="External"/><Relationship Id="rId12" Type="http://schemas.openxmlformats.org/officeDocument/2006/relationships/image" Target="../media/image2.jpg"/><Relationship Id="rId2" Type="http://schemas.openxmlformats.org/officeDocument/2006/relationships/hyperlink" Target="https://www.provocollege.edu/blog/the-importance-of-diversity-in-healthcare-how-to-promote-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sabilityfunders.org/disability-stats-and-facts#%3A%7E%3Atext%3DPeople%20with%20disabilities%20constitute%20the%20largest%20minority%20group%20in%20the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cdc.gov/ncbddd/disabilityandhealth/infographic-disability-impacts-all.html#%3A%7E%3Atext%3DUp%20to%201%20in%204" TargetMode="External"/><Relationship Id="rId10" Type="http://schemas.openxmlformats.org/officeDocument/2006/relationships/hyperlink" Target="https://www.ahrq.gov/health-literacy/improve/precautions/tool10.html" TargetMode="External"/><Relationship Id="rId4" Type="http://schemas.openxmlformats.org/officeDocument/2006/relationships/hyperlink" Target="https://www.pewresearch.org/short-reads/2020/08/20/key-findings-about-u-s-immigrants/#%3A%7E%3Atext%3DToday%2C%20more%20than%2040%20million" TargetMode="External"/><Relationship Id="rId9" Type="http://schemas.openxmlformats.org/officeDocument/2006/relationships/hyperlink" Target="https://www.nih.gov/institutes-nih/nih-office-director/office-communications-public-liaison/clear-communication/cultural-respec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disabilityandhealth/infographic-disability-impacts-all.html#%3A%7E%3Atext%3DUp%20to%201%20in%204" TargetMode="External"/><Relationship Id="rId2" Type="http://schemas.openxmlformats.org/officeDocument/2006/relationships/hyperlink" Target="https://www.pewresearch.org/short-reads/2020/08/20/key-findings-about-u-s-immigrants/#%3A%7E%3Atext%3DToday%2C%20more%20than%2040%20mill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americanprogress.org/article/discrimination-and-barriers-to-well-being-the-state-of-the-lgbtqi-community-in-2022/" TargetMode="External"/><Relationship Id="rId4" Type="http://schemas.openxmlformats.org/officeDocument/2006/relationships/hyperlink" Target="https://www.disabilityfunders.org/disability-stats-and-facts#%3A%7E%3Atext%3DPeople%20with%20disabilities%20constitute%20the%20largest%20minority%20group%20in%20th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nstitutes-nih/nih-office-director/office-communications-public-liaison/clear-communication/cultural-respec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ih.gov/institutes-nih/nih-office-director/office-communications-public-liaison/clear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63"/>
            <a:ext cx="11753087" cy="49261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4504" y="5601833"/>
            <a:ext cx="2791967" cy="12191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6218" y="974068"/>
            <a:ext cx="8393430" cy="223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Imperial</a:t>
            </a:r>
            <a:r>
              <a:rPr b="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b="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</a:p>
          <a:p>
            <a:pPr marL="411480" marR="404495" algn="ctr">
              <a:lnSpc>
                <a:spcPct val="156100"/>
              </a:lnSpc>
              <a:spcBef>
                <a:spcPts val="445"/>
              </a:spcBef>
            </a:pPr>
            <a:r>
              <a:rPr lang="en-US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Cultural Awareness &amp; Sensitivity Training</a:t>
            </a:r>
            <a:endParaRPr b="0" spc="-25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789" y="846616"/>
            <a:ext cx="4460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Cultural</a:t>
            </a:r>
            <a:r>
              <a:rPr sz="4000" spc="-145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Differences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848" y="1724556"/>
            <a:ext cx="10328275" cy="405320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439"/>
              </a:spcBef>
            </a:pPr>
            <a:r>
              <a:rPr sz="2600" b="1" dirty="0">
                <a:solidFill>
                  <a:srgbClr val="5F357D"/>
                </a:solidFill>
                <a:latin typeface="Times New Roman"/>
                <a:cs typeface="Times New Roman"/>
              </a:rPr>
              <a:t>Did</a:t>
            </a:r>
            <a:r>
              <a:rPr sz="2600" b="1" spc="-1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5F357D"/>
                </a:solidFill>
                <a:latin typeface="Times New Roman"/>
                <a:cs typeface="Times New Roman"/>
              </a:rPr>
              <a:t>you</a:t>
            </a:r>
            <a:r>
              <a:rPr sz="26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know?</a:t>
            </a:r>
            <a:endParaRPr sz="2600">
              <a:latin typeface="Times New Roman"/>
              <a:cs typeface="Times New Roman"/>
            </a:endParaRPr>
          </a:p>
          <a:p>
            <a:pPr marL="241300" marR="130810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Health</a:t>
            </a:r>
            <a:r>
              <a:rPr sz="2200" b="1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beliefs:</a:t>
            </a:r>
            <a:r>
              <a:rPr sz="2200" b="1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some</a:t>
            </a:r>
            <a:r>
              <a:rPr sz="22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cultures,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people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believe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that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talking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about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possible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poor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health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outcome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will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cause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that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outcome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occur.</a:t>
            </a:r>
            <a:endParaRPr sz="2200">
              <a:latin typeface="Times New Roman"/>
              <a:cs typeface="Times New Roman"/>
            </a:endParaRPr>
          </a:p>
          <a:p>
            <a:pPr marL="241300" marR="8178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Health</a:t>
            </a:r>
            <a:r>
              <a:rPr sz="2200" b="1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customs:</a:t>
            </a:r>
            <a:r>
              <a:rPr sz="2200" b="1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some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cultures,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family</a:t>
            </a:r>
            <a:r>
              <a:rPr sz="22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members</a:t>
            </a:r>
            <a:r>
              <a:rPr sz="22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play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large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role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health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B1B1B"/>
                </a:solidFill>
                <a:latin typeface="Times New Roman"/>
                <a:cs typeface="Times New Roman"/>
              </a:rPr>
              <a:t>care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decision</a:t>
            </a:r>
            <a:r>
              <a:rPr sz="2200" spc="-7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making.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Ethnic</a:t>
            </a:r>
            <a:r>
              <a:rPr sz="2200" b="1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customs:</a:t>
            </a:r>
            <a:r>
              <a:rPr sz="2200" b="1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Differing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roles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women</a:t>
            </a:r>
            <a:r>
              <a:rPr sz="22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men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society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may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determine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who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makes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decisions</a:t>
            </a:r>
            <a:r>
              <a:rPr sz="2200" spc="-7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about</a:t>
            </a:r>
            <a:r>
              <a:rPr sz="2200" spc="-7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accepting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following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through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with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medical</a:t>
            </a:r>
            <a:r>
              <a:rPr sz="22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treatments.</a:t>
            </a:r>
            <a:endParaRPr sz="2200">
              <a:latin typeface="Times New Roman"/>
              <a:cs typeface="Times New Roman"/>
            </a:endParaRPr>
          </a:p>
          <a:p>
            <a:pPr marL="241300" marR="57340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Religious</a:t>
            </a:r>
            <a:r>
              <a:rPr sz="2200" b="1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beliefs:</a:t>
            </a:r>
            <a:r>
              <a:rPr sz="2200" b="1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Religious</a:t>
            </a:r>
            <a:r>
              <a:rPr sz="2200" spc="-7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faith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spiritual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beliefs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may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affect</a:t>
            </a:r>
            <a:r>
              <a:rPr sz="22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health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B1B1B"/>
                </a:solidFill>
                <a:latin typeface="Times New Roman"/>
                <a:cs typeface="Times New Roman"/>
              </a:rPr>
              <a:t>care-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seeking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behavior</a:t>
            </a:r>
            <a:r>
              <a:rPr sz="2200" spc="-7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people's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willingness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accept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specific</a:t>
            </a:r>
            <a:r>
              <a:rPr sz="22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treatments</a:t>
            </a:r>
            <a:r>
              <a:rPr sz="22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behavior</a:t>
            </a:r>
            <a:r>
              <a:rPr sz="2200" spc="-7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changes.</a:t>
            </a:r>
            <a:endParaRPr sz="2200">
              <a:latin typeface="Times New Roman"/>
              <a:cs typeface="Times New Roman"/>
            </a:endParaRPr>
          </a:p>
          <a:p>
            <a:pPr marL="241300" marR="249554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Dietary</a:t>
            </a:r>
            <a:r>
              <a:rPr sz="2200" b="1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customs:</a:t>
            </a:r>
            <a:r>
              <a:rPr sz="2200" b="1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Disease-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related</a:t>
            </a:r>
            <a:r>
              <a:rPr sz="22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dietary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advice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will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difficult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follow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if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it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does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B1B1B"/>
                </a:solidFill>
                <a:latin typeface="Times New Roman"/>
                <a:cs typeface="Times New Roman"/>
              </a:rPr>
              <a:t>not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conform</a:t>
            </a:r>
            <a:r>
              <a:rPr sz="22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foods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cooking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methods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used</a:t>
            </a:r>
            <a:r>
              <a:rPr sz="22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by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patient.</a:t>
            </a:r>
            <a:endParaRPr sz="2200">
              <a:latin typeface="Times New Roman"/>
              <a:cs typeface="Times New Roman"/>
            </a:endParaRPr>
          </a:p>
          <a:p>
            <a:pPr marL="241300" marR="14922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Interpersonal</a:t>
            </a:r>
            <a:r>
              <a:rPr sz="2200" b="1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B1B1B"/>
                </a:solidFill>
                <a:latin typeface="Times New Roman"/>
                <a:cs typeface="Times New Roman"/>
              </a:rPr>
              <a:t>customs:</a:t>
            </a:r>
            <a:r>
              <a:rPr sz="2200" b="1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Eye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contact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physical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touch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will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be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expected</a:t>
            </a:r>
            <a:r>
              <a:rPr sz="22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some</a:t>
            </a:r>
            <a:r>
              <a:rPr sz="22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cultures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22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inappropriate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offensive</a:t>
            </a:r>
            <a:r>
              <a:rPr sz="22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B1B1B"/>
                </a:solidFill>
                <a:latin typeface="Times New Roman"/>
                <a:cs typeface="Times New Roman"/>
              </a:rPr>
              <a:t>others.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417281"/>
            <a:ext cx="41313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libri"/>
                <a:cs typeface="Calibri"/>
              </a:rPr>
              <a:t>Agency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for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Healthcare</a:t>
            </a:r>
            <a:r>
              <a:rPr sz="500" spc="-1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Research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and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Quality.</a:t>
            </a:r>
            <a:r>
              <a:rPr sz="500" spc="-2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(2015,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February).</a:t>
            </a:r>
            <a:r>
              <a:rPr sz="500" spc="-1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Consider</a:t>
            </a:r>
            <a:r>
              <a:rPr sz="500" i="1" spc="3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Culture,</a:t>
            </a:r>
            <a:r>
              <a:rPr sz="500" i="1" spc="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Customs,</a:t>
            </a:r>
            <a:r>
              <a:rPr sz="500" i="1" spc="4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and</a:t>
            </a:r>
            <a:r>
              <a:rPr sz="500" i="1" spc="30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Beliefs:</a:t>
            </a:r>
            <a:r>
              <a:rPr sz="500" i="1" spc="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Tool</a:t>
            </a:r>
            <a:r>
              <a:rPr sz="500" i="1" spc="2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#10</a:t>
            </a:r>
            <a:r>
              <a:rPr sz="500" dirty="0">
                <a:latin typeface="Calibri"/>
                <a:cs typeface="Calibri"/>
              </a:rPr>
              <a:t>.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Www.ahrq.gov.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https://www.ahrq.gov/health</a:t>
            </a:r>
            <a:r>
              <a:rPr sz="5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500" u="none" spc="5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literacy/improve/precautions/tool10.htm</a:t>
            </a:r>
            <a:r>
              <a:rPr sz="5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l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2771" y="681227"/>
            <a:ext cx="2776715" cy="150875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FA91B7D4-6414-A687-131E-41C80AD3D8F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0" y="132746"/>
            <a:ext cx="2133600" cy="902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955" y="760360"/>
            <a:ext cx="4693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Cultural</a:t>
            </a:r>
            <a:r>
              <a:rPr sz="4000" spc="-145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Competence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94" y="1639279"/>
            <a:ext cx="11017516" cy="985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1233" y="1826895"/>
            <a:ext cx="6535420" cy="37947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500" b="1" dirty="0">
                <a:latin typeface="Times New Roman"/>
                <a:cs typeface="Times New Roman"/>
              </a:rPr>
              <a:t>Cultural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competence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is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a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set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of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behaviors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and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attitudes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that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professionals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use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to: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Show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respect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for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another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culture’s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values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identity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Respect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value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cultural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differences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their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patients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Respect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diversity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cultural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differences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their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workforce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Learn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to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adjust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to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culture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family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or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they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are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serving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spc="-20" dirty="0">
                <a:latin typeface="Times New Roman"/>
                <a:cs typeface="Times New Roman"/>
              </a:rPr>
              <a:t>Work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effectively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sensitive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multicultural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setting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Establish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Clear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Communication</a:t>
            </a:r>
            <a:endParaRPr sz="1500">
              <a:latin typeface="Times New Roman"/>
              <a:cs typeface="Times New Roman"/>
            </a:endParaRPr>
          </a:p>
          <a:p>
            <a:pPr marL="250190" indent="-227329">
              <a:lnSpc>
                <a:spcPct val="100000"/>
              </a:lnSpc>
              <a:spcBef>
                <a:spcPts val="1440"/>
              </a:spcBef>
              <a:buSzPct val="160000"/>
              <a:buFont typeface="Arial"/>
              <a:buChar char="•"/>
              <a:tabLst>
                <a:tab pos="250190" algn="l"/>
              </a:tabLst>
            </a:pPr>
            <a:r>
              <a:rPr sz="1500" dirty="0">
                <a:latin typeface="Times New Roman"/>
                <a:cs typeface="Times New Roman"/>
              </a:rPr>
              <a:t>Ask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about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potentially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relevant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traditions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customs</a:t>
            </a:r>
            <a:endParaRPr sz="1500">
              <a:latin typeface="Times New Roman"/>
              <a:cs typeface="Times New Roman"/>
            </a:endParaRPr>
          </a:p>
          <a:p>
            <a:pPr marL="250190" marR="215265" indent="-227329">
              <a:lnSpc>
                <a:spcPts val="1620"/>
              </a:lnSpc>
              <a:spcBef>
                <a:spcPts val="1645"/>
              </a:spcBef>
              <a:buSzPct val="160000"/>
              <a:buFont typeface="Arial"/>
              <a:buChar char="•"/>
              <a:tabLst>
                <a:tab pos="251460" algn="l"/>
              </a:tabLst>
            </a:pPr>
            <a:r>
              <a:rPr sz="1500" dirty="0">
                <a:latin typeface="Times New Roman"/>
                <a:cs typeface="Times New Roman"/>
              </a:rPr>
              <a:t>Use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respectful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statements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when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discussing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sensitive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topics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including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cultural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or 	</a:t>
            </a:r>
            <a:r>
              <a:rPr sz="1500" dirty="0">
                <a:latin typeface="Times New Roman"/>
                <a:cs typeface="Times New Roman"/>
              </a:rPr>
              <a:t>religious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customs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7910" y="2528038"/>
            <a:ext cx="3941052" cy="36623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41450" y="6328854"/>
            <a:ext cx="3709035" cy="227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00355" marR="5080" indent="-288290">
              <a:lnSpc>
                <a:spcPts val="760"/>
              </a:lnSpc>
              <a:spcBef>
                <a:spcPts val="185"/>
              </a:spcBef>
            </a:pP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Green,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A.</a:t>
            </a:r>
            <a:r>
              <a:rPr sz="7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(2020,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February</a:t>
            </a:r>
            <a:r>
              <a:rPr sz="7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14).</a:t>
            </a:r>
            <a:r>
              <a:rPr sz="7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Cultural</a:t>
            </a:r>
            <a:r>
              <a:rPr sz="7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Awareness in</a:t>
            </a:r>
            <a:r>
              <a:rPr sz="7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Healthcare:</a:t>
            </a:r>
            <a:r>
              <a:rPr sz="7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7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Checklist.</a:t>
            </a:r>
            <a:r>
              <a:rPr sz="7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Qualityinteractions.com.</a:t>
            </a:r>
            <a:r>
              <a:rPr sz="700" spc="5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7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https://www.qualityinteractions.com/blog/cultural-awareness-in-healthcare-checklist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753B8127-B1B8-A874-5364-06A08DC9BF2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9168" y="354122"/>
            <a:ext cx="2260315" cy="10482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2064" y="831429"/>
            <a:ext cx="540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F357D"/>
                </a:solidFill>
              </a:rPr>
              <a:t>Cultural</a:t>
            </a:r>
            <a:r>
              <a:rPr spc="-100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Competence</a:t>
            </a:r>
            <a:r>
              <a:rPr spc="-95" dirty="0">
                <a:solidFill>
                  <a:srgbClr val="5F357D"/>
                </a:solidFill>
              </a:rPr>
              <a:t> </a:t>
            </a:r>
            <a:r>
              <a:rPr spc="-10" dirty="0">
                <a:solidFill>
                  <a:srgbClr val="5F357D"/>
                </a:solidFill>
              </a:rPr>
              <a:t>Skills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1834896"/>
            <a:ext cx="7115555" cy="33817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85318" y="1815231"/>
            <a:ext cx="3857625" cy="378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652145" indent="-2609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Building</a:t>
            </a:r>
            <a:r>
              <a:rPr sz="1800" b="1" spc="-5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strong</a:t>
            </a:r>
            <a:r>
              <a:rPr sz="18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multi</a:t>
            </a:r>
            <a:r>
              <a:rPr sz="18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cultural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team</a:t>
            </a:r>
            <a:r>
              <a:rPr sz="18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relationships</a:t>
            </a:r>
            <a:endParaRPr sz="1800">
              <a:latin typeface="Times New Roman"/>
              <a:cs typeface="Times New Roman"/>
            </a:endParaRPr>
          </a:p>
          <a:p>
            <a:pPr marL="273050" marR="142875" indent="-260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Advocating</a:t>
            </a:r>
            <a:r>
              <a:rPr sz="18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for</a:t>
            </a:r>
            <a:r>
              <a:rPr sz="1800" b="1" spc="-6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individuals</a:t>
            </a:r>
            <a:r>
              <a:rPr sz="18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who</a:t>
            </a:r>
            <a:r>
              <a:rPr sz="18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are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different</a:t>
            </a:r>
            <a:r>
              <a:rPr sz="1800" b="1" spc="-9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from</a:t>
            </a:r>
            <a:r>
              <a:rPr sz="1800" b="1" spc="-7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yourself</a:t>
            </a:r>
            <a:endParaRPr sz="1800">
              <a:latin typeface="Times New Roman"/>
              <a:cs typeface="Times New Roman"/>
            </a:endParaRPr>
          </a:p>
          <a:p>
            <a:pPr marL="273050" marR="275590" indent="-260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Preference</a:t>
            </a:r>
            <a:r>
              <a:rPr sz="18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for</a:t>
            </a:r>
            <a:r>
              <a:rPr sz="1800" b="1" spc="-10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Traditional Treatment</a:t>
            </a:r>
            <a:endParaRPr sz="1800">
              <a:latin typeface="Times New Roman"/>
              <a:cs typeface="Times New Roman"/>
            </a:endParaRPr>
          </a:p>
          <a:p>
            <a:pPr marL="273050" indent="-26035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Religious</a:t>
            </a:r>
            <a:r>
              <a:rPr sz="18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Beliefs</a:t>
            </a:r>
            <a:r>
              <a:rPr sz="18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and</a:t>
            </a:r>
            <a:r>
              <a:rPr sz="1800" b="1" spc="-3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Care</a:t>
            </a:r>
            <a:r>
              <a:rPr sz="18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Delivery</a:t>
            </a:r>
            <a:endParaRPr sz="1800">
              <a:latin typeface="Times New Roman"/>
              <a:cs typeface="Times New Roman"/>
            </a:endParaRPr>
          </a:p>
          <a:p>
            <a:pPr marL="273050" marR="26034" indent="-260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Using</a:t>
            </a:r>
            <a:r>
              <a:rPr sz="1800" b="1" spc="-1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effective</a:t>
            </a:r>
            <a:r>
              <a:rPr sz="1800" b="1" spc="-3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communication</a:t>
            </a:r>
            <a:r>
              <a:rPr sz="1800" b="1" spc="-3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skills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across</a:t>
            </a:r>
            <a:r>
              <a:rPr sz="1800" b="1" spc="-5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differences</a:t>
            </a:r>
            <a:endParaRPr sz="1800">
              <a:latin typeface="Times New Roman"/>
              <a:cs typeface="Times New Roman"/>
            </a:endParaRPr>
          </a:p>
          <a:p>
            <a:pPr marL="273050" marR="5080" indent="-260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Intervening</a:t>
            </a:r>
            <a:r>
              <a:rPr sz="18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and</a:t>
            </a:r>
            <a:r>
              <a:rPr sz="1800" b="1" spc="-1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providing</a:t>
            </a:r>
            <a:r>
              <a:rPr sz="1800" b="1" spc="50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resolution</a:t>
            </a:r>
            <a:r>
              <a:rPr sz="1800" b="1" spc="-6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for</a:t>
            </a:r>
            <a:r>
              <a:rPr sz="1800" b="1" spc="-6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cross</a:t>
            </a:r>
            <a:r>
              <a:rPr sz="18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cultural</a:t>
            </a:r>
            <a:r>
              <a:rPr sz="18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conflicts</a:t>
            </a:r>
            <a:endParaRPr sz="1800">
              <a:latin typeface="Times New Roman"/>
              <a:cs typeface="Times New Roman"/>
            </a:endParaRPr>
          </a:p>
          <a:p>
            <a:pPr marL="273050" indent="-26035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22222"/>
              <a:buFont typeface="Arial"/>
              <a:buChar char="•"/>
              <a:tabLst>
                <a:tab pos="273050" algn="l"/>
              </a:tabLst>
            </a:pPr>
            <a:r>
              <a:rPr sz="1800" b="1" dirty="0">
                <a:solidFill>
                  <a:srgbClr val="5F357D"/>
                </a:solidFill>
                <a:latin typeface="Times New Roman"/>
                <a:cs typeface="Times New Roman"/>
              </a:rPr>
              <a:t>Being</a:t>
            </a:r>
            <a:r>
              <a:rPr sz="1800" b="1" spc="-3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flexible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DC53563-C590-6EC1-585C-9EF294E816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47080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694" y="594489"/>
            <a:ext cx="9408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F357D"/>
                </a:solidFill>
              </a:rPr>
              <a:t>Diversity</a:t>
            </a:r>
            <a:r>
              <a:rPr spc="-80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includes</a:t>
            </a:r>
            <a:r>
              <a:rPr spc="-50" dirty="0">
                <a:solidFill>
                  <a:srgbClr val="5F357D"/>
                </a:solidFill>
              </a:rPr>
              <a:t> </a:t>
            </a:r>
            <a:r>
              <a:rPr spc="-10" dirty="0">
                <a:solidFill>
                  <a:srgbClr val="5F357D"/>
                </a:solidFill>
              </a:rPr>
              <a:t>LGBTQIA</a:t>
            </a:r>
            <a:r>
              <a:rPr spc="-215" dirty="0">
                <a:solidFill>
                  <a:srgbClr val="5F357D"/>
                </a:solidFill>
              </a:rPr>
              <a:t> </a:t>
            </a:r>
            <a:r>
              <a:rPr spc="-10" dirty="0">
                <a:solidFill>
                  <a:srgbClr val="5F357D"/>
                </a:solidFill>
              </a:rPr>
              <a:t>Members/Patients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5" y="6489756"/>
            <a:ext cx="47123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i="1" dirty="0">
                <a:latin typeface="Calibri"/>
                <a:cs typeface="Calibri"/>
              </a:rPr>
              <a:t>Lesbian, </a:t>
            </a:r>
            <a:r>
              <a:rPr sz="400" i="1" spc="-10" dirty="0">
                <a:latin typeface="Calibri"/>
                <a:cs typeface="Calibri"/>
              </a:rPr>
              <a:t>Gay,</a:t>
            </a:r>
            <a:r>
              <a:rPr sz="400" i="1" spc="20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Bisexual,</a:t>
            </a:r>
            <a:r>
              <a:rPr sz="400" i="1" spc="5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Transgender,</a:t>
            </a:r>
            <a:r>
              <a:rPr sz="400" i="1" spc="45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Queer,</a:t>
            </a:r>
            <a:r>
              <a:rPr sz="400" i="1" spc="20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and</a:t>
            </a:r>
            <a:r>
              <a:rPr sz="400" i="1" spc="50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Intersex</a:t>
            </a:r>
            <a:r>
              <a:rPr sz="400" i="1" spc="45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(LGBTQI+)</a:t>
            </a:r>
            <a:r>
              <a:rPr sz="400" spc="-10" dirty="0">
                <a:latin typeface="Calibri"/>
                <a:cs typeface="Calibri"/>
              </a:rPr>
              <a:t>.</a:t>
            </a:r>
            <a:r>
              <a:rPr sz="400" spc="8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(n.d.).</a:t>
            </a:r>
            <a:r>
              <a:rPr sz="400" spc="125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Www.samhsa.gov.</a:t>
            </a:r>
            <a:r>
              <a:rPr sz="400" spc="105" dirty="0"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https://www.samhsa.gov/behavioral-health-equity/lgbtqi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00" i="1" dirty="0">
                <a:latin typeface="Calibri"/>
                <a:cs typeface="Calibri"/>
              </a:rPr>
              <a:t>Sexual</a:t>
            </a:r>
            <a:r>
              <a:rPr sz="400" i="1" spc="105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Orientation</a:t>
            </a:r>
            <a:r>
              <a:rPr sz="400" spc="-10" dirty="0">
                <a:latin typeface="Calibri"/>
                <a:cs typeface="Calibri"/>
              </a:rPr>
              <a:t>.</a:t>
            </a:r>
            <a:r>
              <a:rPr sz="400" spc="5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(n.d.).</a:t>
            </a:r>
            <a:r>
              <a:rPr sz="400" spc="245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Myhealth.alberta.ca.</a:t>
            </a:r>
            <a:r>
              <a:rPr sz="400" spc="170" dirty="0"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https://myhealth.alberta.ca/Alberta/Pages/sexual-orientation.asp</a:t>
            </a:r>
            <a:r>
              <a:rPr sz="400" u="none" spc="-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x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00" spc="-10" dirty="0">
                <a:latin typeface="Calibri"/>
                <a:cs typeface="Calibri"/>
              </a:rPr>
              <a:t>American</a:t>
            </a:r>
            <a:r>
              <a:rPr sz="400" spc="10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Psychological</a:t>
            </a:r>
            <a:r>
              <a:rPr sz="400" spc="12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Association.</a:t>
            </a:r>
            <a:r>
              <a:rPr sz="400" spc="15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(2023,</a:t>
            </a:r>
            <a:r>
              <a:rPr sz="400" spc="60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March</a:t>
            </a:r>
            <a:r>
              <a:rPr sz="400" spc="55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9).</a:t>
            </a:r>
            <a:r>
              <a:rPr sz="400" spc="80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Understanding</a:t>
            </a:r>
            <a:r>
              <a:rPr sz="400" i="1" spc="15" dirty="0">
                <a:latin typeface="Calibri"/>
                <a:cs typeface="Calibri"/>
              </a:rPr>
              <a:t> </a:t>
            </a:r>
            <a:r>
              <a:rPr sz="400" i="1" spc="-10" dirty="0">
                <a:latin typeface="Calibri"/>
                <a:cs typeface="Calibri"/>
              </a:rPr>
              <a:t>transgender</a:t>
            </a:r>
            <a:r>
              <a:rPr sz="400" i="1" spc="35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people,</a:t>
            </a:r>
            <a:r>
              <a:rPr sz="400" i="1" spc="10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gender</a:t>
            </a:r>
            <a:r>
              <a:rPr sz="400" i="1" spc="35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identity</a:t>
            </a:r>
            <a:r>
              <a:rPr sz="400" i="1" spc="45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and</a:t>
            </a:r>
            <a:r>
              <a:rPr sz="400" i="1" spc="40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gender</a:t>
            </a:r>
            <a:r>
              <a:rPr sz="400" i="1" spc="35" dirty="0">
                <a:latin typeface="Calibri"/>
                <a:cs typeface="Calibri"/>
              </a:rPr>
              <a:t> </a:t>
            </a:r>
            <a:r>
              <a:rPr sz="400" i="1" dirty="0">
                <a:latin typeface="Calibri"/>
                <a:cs typeface="Calibri"/>
              </a:rPr>
              <a:t>expression</a:t>
            </a:r>
            <a:r>
              <a:rPr sz="400" dirty="0">
                <a:latin typeface="Calibri"/>
                <a:cs typeface="Calibri"/>
              </a:rPr>
              <a:t>.</a:t>
            </a:r>
            <a:r>
              <a:rPr sz="400" spc="15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Apa.org.</a:t>
            </a:r>
            <a:r>
              <a:rPr sz="400" spc="100" dirty="0"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https://www.apa.org/topics/lgbtq/transgender-people-gender-identity-gender-expression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853" y="1356260"/>
            <a:ext cx="7306309" cy="466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LGBTQIA+</a:t>
            </a:r>
            <a:r>
              <a:rPr sz="16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refers</a:t>
            </a:r>
            <a:r>
              <a:rPr sz="16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to</a:t>
            </a:r>
            <a:r>
              <a:rPr sz="16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lesbian,</a:t>
            </a:r>
            <a:r>
              <a:rPr sz="16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gay,</a:t>
            </a:r>
            <a:r>
              <a:rPr sz="1600" b="1" spc="-7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bisexual,</a:t>
            </a:r>
            <a:r>
              <a:rPr sz="1600" b="1" spc="-3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5F357D"/>
                </a:solidFill>
                <a:latin typeface="Times New Roman"/>
                <a:cs typeface="Times New Roman"/>
              </a:rPr>
              <a:t>transgender,</a:t>
            </a:r>
            <a:r>
              <a:rPr sz="16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5F357D"/>
                </a:solidFill>
                <a:latin typeface="Times New Roman"/>
                <a:cs typeface="Times New Roman"/>
              </a:rPr>
              <a:t>queer,</a:t>
            </a:r>
            <a:r>
              <a:rPr sz="16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intersex,</a:t>
            </a:r>
            <a:r>
              <a:rPr sz="1600" b="1" spc="-3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asexual</a:t>
            </a:r>
            <a:r>
              <a:rPr sz="1600" b="1" spc="-5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&amp;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all</a:t>
            </a:r>
            <a:r>
              <a:rPr sz="1600" b="1" spc="-3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sexual</a:t>
            </a:r>
            <a:r>
              <a:rPr sz="1600" b="1" spc="-3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&amp;</a:t>
            </a:r>
            <a:r>
              <a:rPr sz="1600" b="1" spc="-4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gender</a:t>
            </a:r>
            <a:r>
              <a:rPr sz="1600" b="1" spc="-5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357D"/>
                </a:solidFill>
                <a:latin typeface="Times New Roman"/>
                <a:cs typeface="Times New Roman"/>
              </a:rPr>
              <a:t>minority</a:t>
            </a:r>
            <a:r>
              <a:rPr sz="1600" b="1" spc="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people.</a:t>
            </a:r>
            <a:endParaRPr sz="1600">
              <a:latin typeface="Times New Roman"/>
              <a:cs typeface="Times New Roman"/>
            </a:endParaRPr>
          </a:p>
          <a:p>
            <a:pPr marL="756285" marR="563880" indent="-287020">
              <a:lnSpc>
                <a:spcPct val="114999"/>
              </a:lnSpc>
              <a:spcBef>
                <a:spcPts val="1770"/>
              </a:spcBef>
              <a:buClr>
                <a:srgbClr val="000000"/>
              </a:buClr>
              <a:buSzPct val="142857"/>
              <a:buFont typeface="Arial"/>
              <a:buChar char="•"/>
              <a:tabLst>
                <a:tab pos="756285" algn="l"/>
              </a:tabLst>
            </a:pPr>
            <a:r>
              <a:rPr sz="1400" b="1" dirty="0">
                <a:solidFill>
                  <a:srgbClr val="5F357D"/>
                </a:solidFill>
                <a:latin typeface="Times New Roman"/>
                <a:cs typeface="Times New Roman"/>
              </a:rPr>
              <a:t>Lesbian</a:t>
            </a:r>
            <a:r>
              <a:rPr sz="1400" b="1" spc="-3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357D"/>
                </a:solidFill>
                <a:latin typeface="Times New Roman"/>
                <a:cs typeface="Times New Roman"/>
              </a:rPr>
              <a:t>or</a:t>
            </a:r>
            <a:r>
              <a:rPr sz="1400" b="1" spc="-4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357D"/>
                </a:solidFill>
                <a:latin typeface="Times New Roman"/>
                <a:cs typeface="Times New Roman"/>
              </a:rPr>
              <a:t>gay</a:t>
            </a:r>
            <a:r>
              <a:rPr sz="1400" b="1" spc="-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sexual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orientation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 is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emotionally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&amp; </a:t>
            </a:r>
            <a:r>
              <a:rPr sz="1400" dirty="0">
                <a:latin typeface="Times New Roman"/>
                <a:cs typeface="Times New Roman"/>
              </a:rPr>
              <a:t>sexually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attracted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people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gender.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756285" marR="402590" indent="-287020">
              <a:lnSpc>
                <a:spcPct val="114999"/>
              </a:lnSpc>
              <a:buClr>
                <a:srgbClr val="000000"/>
              </a:buClr>
              <a:buSzPct val="142857"/>
              <a:buFont typeface="Arial"/>
              <a:buChar char="•"/>
              <a:tabLst>
                <a:tab pos="756285" algn="l"/>
              </a:tabLst>
            </a:pPr>
            <a:r>
              <a:rPr sz="1400" b="1" dirty="0">
                <a:solidFill>
                  <a:srgbClr val="5F357D"/>
                </a:solidFill>
                <a:latin typeface="Times New Roman"/>
                <a:cs typeface="Times New Roman"/>
              </a:rPr>
              <a:t>Bisexual</a:t>
            </a:r>
            <a:r>
              <a:rPr sz="1400" b="1" spc="-3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sexual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orientation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emotionally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sexually </a:t>
            </a:r>
            <a:r>
              <a:rPr sz="1400" dirty="0">
                <a:latin typeface="Times New Roman"/>
                <a:cs typeface="Times New Roman"/>
              </a:rPr>
              <a:t>attracted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people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gender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people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genders.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755650" marR="5080" indent="-286385">
              <a:lnSpc>
                <a:spcPct val="114999"/>
              </a:lnSpc>
              <a:buClr>
                <a:srgbClr val="000000"/>
              </a:buClr>
              <a:buSzPct val="142857"/>
              <a:buFont typeface="Arial"/>
              <a:buChar char="•"/>
              <a:tabLst>
                <a:tab pos="755650" algn="l"/>
              </a:tabLst>
            </a:pPr>
            <a:r>
              <a:rPr sz="1400" b="1" dirty="0">
                <a:solidFill>
                  <a:srgbClr val="5F357D"/>
                </a:solidFill>
                <a:latin typeface="Times New Roman"/>
                <a:cs typeface="Times New Roman"/>
              </a:rPr>
              <a:t>Straight</a:t>
            </a:r>
            <a:r>
              <a:rPr sz="1400" b="1" spc="-50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843B0B"/>
                </a:solidFill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heterosexual)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a sexual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orientation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emotionally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&amp; </a:t>
            </a:r>
            <a:r>
              <a:rPr sz="1400" dirty="0">
                <a:latin typeface="Times New Roman"/>
                <a:cs typeface="Times New Roman"/>
              </a:rPr>
              <a:t>sexually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attracted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people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different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gender.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756285" marR="105410" indent="-287020">
              <a:lnSpc>
                <a:spcPct val="114999"/>
              </a:lnSpc>
              <a:spcBef>
                <a:spcPts val="5"/>
              </a:spcBef>
              <a:buClr>
                <a:srgbClr val="000000"/>
              </a:buClr>
              <a:buSzPct val="142857"/>
              <a:buFont typeface="Arial"/>
              <a:buChar char="•"/>
              <a:tabLst>
                <a:tab pos="756285" algn="l"/>
              </a:tabLst>
            </a:pPr>
            <a:r>
              <a:rPr sz="1400" b="1" spc="-10" dirty="0">
                <a:solidFill>
                  <a:srgbClr val="5F357D"/>
                </a:solidFill>
                <a:latin typeface="Times New Roman"/>
                <a:cs typeface="Times New Roman"/>
              </a:rPr>
              <a:t>Transgender</a:t>
            </a:r>
            <a:r>
              <a:rPr sz="1400" b="1" spc="-25" dirty="0">
                <a:solidFill>
                  <a:srgbClr val="5F357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gender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identity,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gender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expression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behavior</a:t>
            </a:r>
            <a:r>
              <a:rPr sz="1400" spc="-50" dirty="0">
                <a:latin typeface="Times New Roman"/>
                <a:cs typeface="Times New Roman"/>
              </a:rPr>
              <a:t> &amp; </a:t>
            </a:r>
            <a:r>
              <a:rPr sz="1400" dirty="0">
                <a:latin typeface="Times New Roman"/>
                <a:cs typeface="Times New Roman"/>
              </a:rPr>
              <a:t>sex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assigned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conform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typically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associated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behaviors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on </a:t>
            </a:r>
            <a:r>
              <a:rPr sz="1400" dirty="0">
                <a:latin typeface="Times New Roman"/>
                <a:cs typeface="Times New Roman"/>
              </a:rPr>
              <a:t>traditional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expectations;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assigned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female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sex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-10" dirty="0">
                <a:latin typeface="Times New Roman"/>
                <a:cs typeface="Times New Roman"/>
              </a:rPr>
              <a:t> identifies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man;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assigned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male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sex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birth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identifies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woman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.</a:t>
            </a:r>
            <a:r>
              <a:rPr sz="1400" spc="-2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Transgender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can also</a:t>
            </a:r>
            <a:r>
              <a:rPr sz="1400" spc="-2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include</a:t>
            </a:r>
            <a:r>
              <a:rPr sz="1400" spc="-4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people</a:t>
            </a:r>
            <a:r>
              <a:rPr sz="1400" spc="-2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with</a:t>
            </a:r>
            <a:r>
              <a:rPr sz="1400" spc="-2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gender</a:t>
            </a:r>
            <a:r>
              <a:rPr sz="1400" spc="-3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identities</a:t>
            </a:r>
            <a:r>
              <a:rPr sz="1400" spc="-2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outside</a:t>
            </a:r>
            <a:r>
              <a:rPr sz="1400" spc="-4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girl/woman</a:t>
            </a:r>
            <a:r>
              <a:rPr sz="1400" spc="-2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and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boy/man 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gender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binary</a:t>
            </a:r>
            <a:r>
              <a:rPr sz="1400" spc="-3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structure;</a:t>
            </a:r>
            <a:r>
              <a:rPr sz="1400" spc="-3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for</a:t>
            </a:r>
            <a:r>
              <a:rPr sz="1400" spc="-3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example,</a:t>
            </a:r>
            <a:r>
              <a:rPr sz="1400" spc="1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people</a:t>
            </a:r>
            <a:r>
              <a:rPr sz="1400" spc="-4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who</a:t>
            </a:r>
            <a:r>
              <a:rPr sz="1400" spc="-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are gender</a:t>
            </a:r>
            <a:r>
              <a:rPr sz="1400" spc="-3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fluid</a:t>
            </a:r>
            <a:r>
              <a:rPr sz="1400" spc="-30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or</a:t>
            </a:r>
            <a:r>
              <a:rPr sz="1400" spc="-1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non-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binary.</a:t>
            </a:r>
            <a:r>
              <a:rPr sz="1400" spc="-1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C46"/>
                </a:solidFill>
                <a:latin typeface="Times New Roman"/>
                <a:cs typeface="Times New Roman"/>
              </a:rPr>
              <a:t>Sometimes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abbreviated</a:t>
            </a:r>
            <a:r>
              <a:rPr sz="1400" spc="-4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C46"/>
                </a:solidFill>
                <a:latin typeface="Times New Roman"/>
                <a:cs typeface="Times New Roman"/>
              </a:rPr>
              <a:t>as</a:t>
            </a:r>
            <a:r>
              <a:rPr sz="1400" spc="-15" dirty="0">
                <a:solidFill>
                  <a:srgbClr val="333C46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33C46"/>
                </a:solidFill>
                <a:latin typeface="Times New Roman"/>
                <a:cs typeface="Times New Roman"/>
              </a:rPr>
              <a:t>trans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5944" y="2686811"/>
            <a:ext cx="3105898" cy="395477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63821822-C230-85D1-E2D1-4DD63A3C75A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7800" y="1524000"/>
            <a:ext cx="2260315" cy="1048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F357D"/>
                </a:solidFill>
              </a:rPr>
              <a:t>Diversity</a:t>
            </a:r>
            <a:r>
              <a:rPr sz="3200" spc="-85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includes</a:t>
            </a:r>
            <a:r>
              <a:rPr sz="3200" spc="-45" dirty="0">
                <a:solidFill>
                  <a:srgbClr val="5F357D"/>
                </a:solidFill>
              </a:rPr>
              <a:t> </a:t>
            </a:r>
            <a:r>
              <a:rPr sz="3200" spc="-10" dirty="0">
                <a:solidFill>
                  <a:srgbClr val="5F357D"/>
                </a:solidFill>
              </a:rPr>
              <a:t>LGBTQIA</a:t>
            </a:r>
            <a:r>
              <a:rPr sz="3200" spc="-190" dirty="0">
                <a:solidFill>
                  <a:srgbClr val="5F357D"/>
                </a:solidFill>
              </a:rPr>
              <a:t> </a:t>
            </a:r>
            <a:r>
              <a:rPr sz="3200" spc="-10" dirty="0">
                <a:solidFill>
                  <a:srgbClr val="5F357D"/>
                </a:solidFill>
              </a:rPr>
              <a:t>Members/Patients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9673" y="1764283"/>
            <a:ext cx="1025906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30480" indent="-286385">
              <a:lnSpc>
                <a:spcPct val="1000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r>
              <a:rPr sz="1600" b="1" dirty="0">
                <a:latin typeface="Times New Roman"/>
                <a:cs typeface="Times New Roman"/>
              </a:rPr>
              <a:t>Queer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umbrella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describing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think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sexual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orientation or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gender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identity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outside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societal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norms.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view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queer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fluid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inclusive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traditional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sexual </a:t>
            </a:r>
            <a:r>
              <a:rPr sz="1600" dirty="0">
                <a:latin typeface="Times New Roman"/>
                <a:cs typeface="Times New Roman"/>
              </a:rPr>
              <a:t>orientation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gender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identity.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Although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queer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historically used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slur,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reclaimed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 as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empowerment.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Nonetheless,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still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offensive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buSzPct val="125000"/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Times New Roman"/>
                <a:cs typeface="Times New Roman"/>
              </a:rPr>
              <a:t>Intersex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describes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congenital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conditions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reproductive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organs,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genitals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&amp;/or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sexual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anatomy 	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according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traditional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expectations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females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males.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Intersex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identity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for 	</a:t>
            </a:r>
            <a:r>
              <a:rPr sz="1600" dirty="0">
                <a:latin typeface="Times New Roman"/>
                <a:cs typeface="Times New Roman"/>
              </a:rPr>
              <a:t>someone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conditions.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marR="303530" indent="-287020">
              <a:lnSpc>
                <a:spcPct val="100000"/>
              </a:lnSpc>
              <a:buSzPct val="125000"/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Times New Roman"/>
                <a:cs typeface="Times New Roman"/>
              </a:rPr>
              <a:t>Asexual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describes 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experiences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little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sexual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attraction to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others.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Asexual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still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engage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in </a:t>
            </a:r>
            <a:r>
              <a:rPr sz="1600" dirty="0">
                <a:latin typeface="Times New Roman"/>
                <a:cs typeface="Times New Roman"/>
              </a:rPr>
              <a:t>sexual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activity.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417281"/>
            <a:ext cx="59359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i="1" spc="-10" dirty="0">
                <a:latin typeface="Calibri"/>
                <a:cs typeface="Calibri"/>
              </a:rPr>
              <a:t>Lesbian,</a:t>
            </a:r>
            <a:r>
              <a:rPr sz="500" i="1" spc="4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Gay,</a:t>
            </a:r>
            <a:r>
              <a:rPr sz="500" i="1" spc="30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Bisexual,</a:t>
            </a:r>
            <a:r>
              <a:rPr sz="500" i="1" spc="4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Transgender,</a:t>
            </a:r>
            <a:r>
              <a:rPr sz="500" i="1" spc="7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Queer,</a:t>
            </a:r>
            <a:r>
              <a:rPr sz="500" i="1" spc="70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and</a:t>
            </a:r>
            <a:r>
              <a:rPr sz="500" i="1" spc="60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Intersex</a:t>
            </a:r>
            <a:r>
              <a:rPr sz="500" i="1" spc="55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(LGBTQI+)</a:t>
            </a:r>
            <a:r>
              <a:rPr sz="500" dirty="0">
                <a:latin typeface="Calibri"/>
                <a:cs typeface="Calibri"/>
              </a:rPr>
              <a:t>.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(n.d.).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Www.samhsa.gov.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https://www.samhsa.gov/behavioral-health-equity/lgbtq</a:t>
            </a:r>
            <a:r>
              <a:rPr sz="5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i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500" i="1" dirty="0">
                <a:latin typeface="Calibri"/>
                <a:cs typeface="Calibri"/>
              </a:rPr>
              <a:t>Sexual</a:t>
            </a:r>
            <a:r>
              <a:rPr sz="500" i="1" spc="16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Orientation</a:t>
            </a:r>
            <a:r>
              <a:rPr sz="500" spc="-10" dirty="0">
                <a:latin typeface="Calibri"/>
                <a:cs typeface="Calibri"/>
              </a:rPr>
              <a:t>.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(n.d.).</a:t>
            </a:r>
            <a:r>
              <a:rPr sz="500" spc="14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Myhealth.alberta.ca.</a:t>
            </a:r>
            <a:r>
              <a:rPr sz="500" spc="95" dirty="0">
                <a:latin typeface="Calibri"/>
                <a:cs typeface="Calibri"/>
              </a:rPr>
              <a:t> </a:t>
            </a:r>
            <a:r>
              <a:rPr sz="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https://myhealth.alberta.ca/Alberta/Pages/sexual-orientation.aspx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500" dirty="0">
                <a:latin typeface="Calibri"/>
                <a:cs typeface="Calibri"/>
              </a:rPr>
              <a:t>American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Psychological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Association.</a:t>
            </a:r>
            <a:r>
              <a:rPr sz="500" spc="6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(2023,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March</a:t>
            </a:r>
            <a:r>
              <a:rPr sz="500" spc="5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9).</a:t>
            </a:r>
            <a:r>
              <a:rPr sz="500" spc="60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Understanding</a:t>
            </a:r>
            <a:r>
              <a:rPr sz="500" i="1" spc="7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transgender</a:t>
            </a:r>
            <a:r>
              <a:rPr sz="500" i="1" spc="8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people,</a:t>
            </a:r>
            <a:r>
              <a:rPr sz="500" i="1" spc="40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gender</a:t>
            </a:r>
            <a:r>
              <a:rPr sz="500" i="1" spc="70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identity</a:t>
            </a:r>
            <a:r>
              <a:rPr sz="500" i="1" spc="30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and</a:t>
            </a:r>
            <a:r>
              <a:rPr sz="500" i="1" spc="80" dirty="0">
                <a:latin typeface="Calibri"/>
                <a:cs typeface="Calibri"/>
              </a:rPr>
              <a:t> </a:t>
            </a:r>
            <a:r>
              <a:rPr sz="500" i="1" dirty="0">
                <a:latin typeface="Calibri"/>
                <a:cs typeface="Calibri"/>
              </a:rPr>
              <a:t>gender</a:t>
            </a:r>
            <a:r>
              <a:rPr sz="500" i="1" spc="65" dirty="0">
                <a:latin typeface="Calibri"/>
                <a:cs typeface="Calibri"/>
              </a:rPr>
              <a:t> </a:t>
            </a:r>
            <a:r>
              <a:rPr sz="500" i="1" spc="-10" dirty="0">
                <a:latin typeface="Calibri"/>
                <a:cs typeface="Calibri"/>
              </a:rPr>
              <a:t>expression</a:t>
            </a:r>
            <a:r>
              <a:rPr sz="500" spc="-10" dirty="0">
                <a:latin typeface="Calibri"/>
                <a:cs typeface="Calibri"/>
              </a:rPr>
              <a:t>.</a:t>
            </a:r>
            <a:r>
              <a:rPr sz="500" spc="8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Apa.org.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https://www.apa.org/topics/lgbtq/transgender-people-gender-identity-gender-expression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009400"/>
            <a:ext cx="12192012" cy="1828787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771C35BD-31FC-7730-6C38-722D53A68A1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88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F357D"/>
                </a:solidFill>
              </a:rPr>
              <a:t>Assumptions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9504" y="1677766"/>
            <a:ext cx="10051415" cy="3332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</a:t>
            </a:r>
            <a:r>
              <a:rPr sz="1800" b="1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18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Make</a:t>
            </a:r>
            <a:r>
              <a:rPr sz="1800" b="1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Assumptions!</a:t>
            </a:r>
            <a:endParaRPr sz="1800">
              <a:latin typeface="Times New Roman"/>
              <a:cs typeface="Times New Roman"/>
            </a:endParaRPr>
          </a:p>
          <a:p>
            <a:pPr marL="355600" marR="485140" indent="-342900">
              <a:lnSpc>
                <a:spcPct val="100000"/>
              </a:lnSpc>
              <a:buSzPct val="133333"/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Unconscious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biases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learned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assumptions,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beliefs,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attitudes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aren’t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necessarily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aware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of.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normal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human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often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reinforce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stereotypes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SzPct val="133333"/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Assumptions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judgements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person’s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appearance,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age,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race,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ethnicity,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religion,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sex, </a:t>
            </a:r>
            <a:r>
              <a:rPr sz="1800" spc="-10" dirty="0">
                <a:latin typeface="Times New Roman"/>
                <a:cs typeface="Times New Roman"/>
              </a:rPr>
              <a:t>gender,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language,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weight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economic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status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often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misjudgments.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9085" marR="370205" indent="-287020">
              <a:lnSpc>
                <a:spcPct val="100000"/>
              </a:lnSpc>
              <a:buSzPct val="133333"/>
              <a:buFont typeface="Arial"/>
              <a:buChar char="•"/>
              <a:tabLst>
                <a:tab pos="299085" algn="l"/>
              </a:tabLst>
            </a:pPr>
            <a:r>
              <a:rPr sz="1800" spc="-60" dirty="0">
                <a:latin typeface="Times New Roman"/>
                <a:cs typeface="Times New Roman"/>
              </a:rPr>
              <a:t>We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decide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“hear”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people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unconsciously </a:t>
            </a:r>
            <a:r>
              <a:rPr sz="1800" dirty="0">
                <a:latin typeface="Times New Roman"/>
                <a:cs typeface="Times New Roman"/>
              </a:rPr>
              <a:t>decided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nothing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contribute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own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biases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person’s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appearance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spc="-10" dirty="0">
                <a:latin typeface="Times New Roman"/>
                <a:cs typeface="Times New Roman"/>
              </a:rPr>
              <a:t>situation.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SzPct val="133333"/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Our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assumptions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communicate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effectively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us.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D607FB4-8C74-25D1-A119-5C3EE3CA66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7913" y="987469"/>
            <a:ext cx="146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357D"/>
                </a:solidFill>
              </a:rPr>
              <a:t>Labels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3016" y="2005195"/>
            <a:ext cx="967740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SzPct val="140000"/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Labelling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closely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interlinked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stereotyping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are </a:t>
            </a:r>
            <a:r>
              <a:rPr sz="2000" dirty="0">
                <a:latin typeface="Times New Roman"/>
                <a:cs typeface="Times New Roman"/>
              </a:rPr>
              <a:t>exposed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subjective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views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lead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associated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categorized </a:t>
            </a:r>
            <a:r>
              <a:rPr sz="2000" dirty="0">
                <a:latin typeface="Times New Roman"/>
                <a:cs typeface="Times New Roman"/>
              </a:rPr>
              <a:t>according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viewers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own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experiences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opinions.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Those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observed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associated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certain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behaviors.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SzPct val="140000"/>
              <a:buFont typeface="Arial"/>
              <a:buChar char="•"/>
              <a:tabLst>
                <a:tab pos="299085" algn="l"/>
              </a:tabLst>
            </a:pPr>
            <a:r>
              <a:rPr sz="2000" spc="-40" dirty="0">
                <a:latin typeface="Times New Roman"/>
                <a:cs typeface="Times New Roman"/>
              </a:rPr>
              <a:t>We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labels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categories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describe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others.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9085" marR="1172845" indent="-287020">
              <a:lnSpc>
                <a:spcPct val="100000"/>
              </a:lnSpc>
              <a:spcBef>
                <a:spcPts val="5"/>
              </a:spcBef>
              <a:buSzPct val="140000"/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Labels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certain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characteristics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their </a:t>
            </a:r>
            <a:r>
              <a:rPr sz="2000" dirty="0">
                <a:latin typeface="Times New Roman"/>
                <a:cs typeface="Times New Roman"/>
              </a:rPr>
              <a:t>clothing,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looks,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talks,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which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belongs.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9085" marR="375285" indent="-287020">
              <a:lnSpc>
                <a:spcPct val="100000"/>
              </a:lnSpc>
              <a:spcBef>
                <a:spcPts val="5"/>
              </a:spcBef>
              <a:buSzPct val="140000"/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Grouping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natural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inclination;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however,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people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make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assumptions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about </a:t>
            </a:r>
            <a:r>
              <a:rPr sz="2000" dirty="0">
                <a:latin typeface="Times New Roman"/>
                <a:cs typeface="Times New Roman"/>
              </a:rPr>
              <a:t>groups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people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don’t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even </a:t>
            </a:r>
            <a:r>
              <a:rPr sz="2000" spc="-10" dirty="0">
                <a:latin typeface="Times New Roman"/>
                <a:cs typeface="Times New Roman"/>
              </a:rPr>
              <a:t>know.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A81DEDCB-CE7B-4AF3-B32D-5CB9478D1A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8073" y="886194"/>
            <a:ext cx="2506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F357D"/>
                </a:solidFill>
              </a:rPr>
              <a:t>Stereotyping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332" y="1899886"/>
            <a:ext cx="8147050" cy="4010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Bias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Stereotypes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affects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how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people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perceive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others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who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look,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think,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or </a:t>
            </a:r>
            <a:r>
              <a:rPr sz="2000" b="1" dirty="0">
                <a:latin typeface="Times New Roman"/>
                <a:cs typeface="Times New Roman"/>
              </a:rPr>
              <a:t>behave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differently.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marR="1868805" indent="-342900">
              <a:lnSpc>
                <a:spcPct val="100000"/>
              </a:lnSpc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Stereotyping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misinformation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judge </a:t>
            </a:r>
            <a:r>
              <a:rPr sz="2000" dirty="0">
                <a:latin typeface="Times New Roman"/>
                <a:cs typeface="Times New Roman"/>
              </a:rPr>
              <a:t>everyone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belongs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specific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group.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812800" marR="208915" indent="-3435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example,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walking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night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encounter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senior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citizens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wearing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coats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walking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canes,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 not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feel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threatened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met by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high </a:t>
            </a:r>
            <a:r>
              <a:rPr sz="2000" dirty="0">
                <a:latin typeface="Times New Roman"/>
                <a:cs typeface="Times New Roman"/>
              </a:rPr>
              <a:t>school-aged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boys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wearing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leather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jackets.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so?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we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generalization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case.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Stereotypes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evolve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fear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minority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groups.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4517" y="2301925"/>
            <a:ext cx="3025099" cy="271515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A5C22BAF-4640-B957-EA3E-2E23F26CC3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419" y="1037002"/>
            <a:ext cx="5835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How</a:t>
            </a:r>
            <a:r>
              <a:rPr sz="4000" spc="-150" dirty="0"/>
              <a:t> </a:t>
            </a:r>
            <a:r>
              <a:rPr sz="4000" dirty="0"/>
              <a:t>to</a:t>
            </a:r>
            <a:r>
              <a:rPr sz="4000" spc="-250" dirty="0"/>
              <a:t> </a:t>
            </a:r>
            <a:r>
              <a:rPr sz="4000" spc="-45" dirty="0"/>
              <a:t>Avoid</a:t>
            </a:r>
            <a:r>
              <a:rPr sz="4000" spc="-105" dirty="0"/>
              <a:t> </a:t>
            </a:r>
            <a:r>
              <a:rPr sz="4000" spc="-10" dirty="0"/>
              <a:t>Stereotyping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21221" y="1891203"/>
            <a:ext cx="9918065" cy="451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SzPct val="91666"/>
              <a:buFont typeface="Arial"/>
              <a:buChar char="•"/>
              <a:tabLst>
                <a:tab pos="316865" algn="l"/>
              </a:tabLst>
            </a:pPr>
            <a:r>
              <a:rPr sz="2400" dirty="0">
                <a:latin typeface="Times New Roman"/>
                <a:cs typeface="Times New Roman"/>
              </a:rPr>
              <a:t>Acknowledge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existence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own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preconceptions.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7500" marR="219075" indent="-304800">
              <a:lnSpc>
                <a:spcPct val="100000"/>
              </a:lnSpc>
              <a:buSzPct val="91666"/>
              <a:buFont typeface="Arial"/>
              <a:buChar char="•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critical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yourself.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Don't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opinion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your </a:t>
            </a:r>
            <a:r>
              <a:rPr sz="2400" spc="-10" dirty="0">
                <a:latin typeface="Times New Roman"/>
                <a:cs typeface="Times New Roman"/>
              </a:rPr>
              <a:t>head.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SzPct val="91666"/>
              <a:buFont typeface="Arial"/>
              <a:buChar char="•"/>
              <a:tabLst>
                <a:tab pos="316865" algn="l"/>
              </a:tabLst>
            </a:pPr>
            <a:r>
              <a:rPr sz="2400" spc="-25" dirty="0">
                <a:latin typeface="Times New Roman"/>
                <a:cs typeface="Times New Roman"/>
              </a:rPr>
              <a:t>Work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understand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preconceptions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view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others.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SzPct val="91666"/>
              <a:buFont typeface="Arial"/>
              <a:buChar char="•"/>
              <a:tabLst>
                <a:tab pos="316865" algn="l"/>
              </a:tabLst>
            </a:pPr>
            <a:r>
              <a:rPr sz="2400" dirty="0">
                <a:latin typeface="Times New Roman"/>
                <a:cs typeface="Times New Roman"/>
              </a:rPr>
              <a:t>Know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labels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relegate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SzPct val="91666"/>
              <a:buFont typeface="Arial"/>
              <a:buChar char="•"/>
              <a:tabLst>
                <a:tab pos="316865" algn="l"/>
              </a:tabLst>
            </a:pPr>
            <a:r>
              <a:rPr sz="2400" dirty="0">
                <a:latin typeface="Times New Roman"/>
                <a:cs typeface="Times New Roman"/>
              </a:rPr>
              <a:t>Slow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down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information.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SzPct val="91666"/>
              <a:buFont typeface="Arial"/>
              <a:buChar char="•"/>
              <a:tabLst>
                <a:tab pos="316865" algn="l"/>
              </a:tabLst>
            </a:pPr>
            <a:r>
              <a:rPr sz="2400" dirty="0">
                <a:latin typeface="Times New Roman"/>
                <a:cs typeface="Times New Roman"/>
              </a:rPr>
              <a:t>Listen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carefully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don’t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interrupt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40" y="408432"/>
            <a:ext cx="2612123" cy="2165603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6E81D037-2872-402E-0491-2756D81232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644" y="981777"/>
            <a:ext cx="9186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F357D"/>
                </a:solidFill>
              </a:rPr>
              <a:t>The</a:t>
            </a:r>
            <a:r>
              <a:rPr sz="3200" spc="-40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Strengths</a:t>
            </a:r>
            <a:r>
              <a:rPr sz="3200" spc="-55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of</a:t>
            </a:r>
            <a:r>
              <a:rPr sz="3200" spc="-45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Cultural</a:t>
            </a:r>
            <a:r>
              <a:rPr sz="3200" spc="-70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Competence</a:t>
            </a:r>
            <a:r>
              <a:rPr sz="3200" spc="-65" dirty="0">
                <a:solidFill>
                  <a:srgbClr val="5F357D"/>
                </a:solidFill>
              </a:rPr>
              <a:t> </a:t>
            </a:r>
            <a:r>
              <a:rPr sz="3200" dirty="0">
                <a:solidFill>
                  <a:srgbClr val="5F357D"/>
                </a:solidFill>
              </a:rPr>
              <a:t>and</a:t>
            </a:r>
            <a:r>
              <a:rPr sz="3200" spc="-50" dirty="0">
                <a:solidFill>
                  <a:srgbClr val="5F357D"/>
                </a:solidFill>
              </a:rPr>
              <a:t> </a:t>
            </a:r>
            <a:r>
              <a:rPr sz="3200" spc="-10" dirty="0">
                <a:solidFill>
                  <a:srgbClr val="5F357D"/>
                </a:solidFill>
              </a:rPr>
              <a:t>Diversity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3604" y="1913732"/>
            <a:ext cx="10674985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174625" indent="-323215">
              <a:lnSpc>
                <a:spcPct val="100000"/>
              </a:lnSpc>
              <a:spcBef>
                <a:spcPts val="100"/>
              </a:spcBef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collaborate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effectively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individuals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culture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improve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health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experiences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outcomes.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35280" marR="948690" indent="-323215">
              <a:lnSpc>
                <a:spcPct val="100000"/>
              </a:lnSpc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Offers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environment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inclusion,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supportive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collaborative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productivity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loyalty.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35280" marR="1139190" indent="-323215">
              <a:lnSpc>
                <a:spcPct val="100000"/>
              </a:lnSpc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Promotes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alleviate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healthcare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disparities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improve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health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outcomes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patient populations.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35280" marR="5080" indent="-323215">
              <a:lnSpc>
                <a:spcPct val="100000"/>
              </a:lnSpc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Encourages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interaction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diverse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people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enrich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experience,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promote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personal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enhance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community.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35280" indent="-322580">
              <a:lnSpc>
                <a:spcPct val="100000"/>
              </a:lnSpc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Fosters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mutual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respect,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differences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promotes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cross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cultural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understanding.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35280" indent="-322580">
              <a:lnSpc>
                <a:spcPct val="100000"/>
              </a:lnSpc>
              <a:buSzPct val="116666"/>
              <a:buFont typeface="Arial"/>
              <a:buChar char="•"/>
              <a:tabLst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Prepares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community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members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competitive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global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economy.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495" y="5376671"/>
            <a:ext cx="3270503" cy="142493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AF145199-ACD6-DF3F-8875-B762BCE2E7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3685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7D5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3382" y="2705101"/>
            <a:ext cx="4258560" cy="3390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774" y="1648030"/>
            <a:ext cx="4453255" cy="28746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1275" marR="33655" indent="-1905" algn="ctr">
              <a:lnSpc>
                <a:spcPts val="3670"/>
              </a:lnSpc>
              <a:spcBef>
                <a:spcPts val="560"/>
              </a:spcBef>
            </a:pPr>
            <a:r>
              <a:rPr sz="3400" b="1" spc="-20" dirty="0">
                <a:solidFill>
                  <a:srgbClr val="FFC000"/>
                </a:solidFill>
                <a:latin typeface="Times New Roman"/>
                <a:cs typeface="Times New Roman"/>
              </a:rPr>
              <a:t>Cultural</a:t>
            </a:r>
            <a:r>
              <a:rPr sz="3400" b="1" spc="-19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400" b="1" spc="-30" dirty="0">
                <a:solidFill>
                  <a:srgbClr val="FFC000"/>
                </a:solidFill>
                <a:latin typeface="Times New Roman"/>
                <a:cs typeface="Times New Roman"/>
              </a:rPr>
              <a:t>Awareness</a:t>
            </a:r>
            <a:r>
              <a:rPr sz="3400" b="1" spc="-9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400" b="1" spc="-50" dirty="0">
                <a:solidFill>
                  <a:srgbClr val="FFC000"/>
                </a:solidFill>
                <a:latin typeface="Times New Roman"/>
                <a:cs typeface="Times New Roman"/>
              </a:rPr>
              <a:t>&amp; </a:t>
            </a:r>
            <a:r>
              <a:rPr sz="3400" b="1" dirty="0">
                <a:solidFill>
                  <a:srgbClr val="FFC000"/>
                </a:solidFill>
                <a:latin typeface="Times New Roman"/>
                <a:cs typeface="Times New Roman"/>
              </a:rPr>
              <a:t>Sensitivity</a:t>
            </a:r>
            <a:r>
              <a:rPr sz="3400" b="1" spc="-7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latin typeface="Times New Roman"/>
                <a:cs typeface="Times New Roman"/>
              </a:rPr>
              <a:t>as</a:t>
            </a:r>
            <a:r>
              <a:rPr sz="3400" b="1" spc="-100" dirty="0">
                <a:latin typeface="Times New Roman"/>
                <a:cs typeface="Times New Roman"/>
              </a:rPr>
              <a:t> </a:t>
            </a:r>
            <a:r>
              <a:rPr sz="3400" b="1" spc="-10" dirty="0">
                <a:latin typeface="Times New Roman"/>
                <a:cs typeface="Times New Roman"/>
              </a:rPr>
              <a:t>developed </a:t>
            </a:r>
            <a:r>
              <a:rPr sz="3400" b="1" dirty="0">
                <a:latin typeface="Times New Roman"/>
                <a:cs typeface="Times New Roman"/>
              </a:rPr>
              <a:t>by</a:t>
            </a:r>
            <a:r>
              <a:rPr sz="3400" b="1" spc="-70" dirty="0"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DAE2F3"/>
                </a:solidFill>
                <a:latin typeface="Times New Roman"/>
                <a:cs typeface="Times New Roman"/>
              </a:rPr>
              <a:t>DHCS</a:t>
            </a:r>
            <a:r>
              <a:rPr sz="3400" b="1" dirty="0">
                <a:latin typeface="Times New Roman"/>
                <a:cs typeface="Times New Roman"/>
              </a:rPr>
              <a:t>,</a:t>
            </a:r>
            <a:r>
              <a:rPr sz="3400" b="1" spc="-55" dirty="0">
                <a:latin typeface="Times New Roman"/>
                <a:cs typeface="Times New Roman"/>
              </a:rPr>
              <a:t> </a:t>
            </a:r>
            <a:r>
              <a:rPr sz="3400" b="1" dirty="0">
                <a:latin typeface="Times New Roman"/>
                <a:cs typeface="Times New Roman"/>
              </a:rPr>
              <a:t>for</a:t>
            </a:r>
            <a:r>
              <a:rPr sz="3400" b="1" spc="-114" dirty="0"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Seniors </a:t>
            </a:r>
            <a:r>
              <a:rPr sz="3400" b="1" dirty="0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r>
              <a:rPr sz="3400" b="1" spc="-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AFEF"/>
                </a:solidFill>
                <a:latin typeface="Times New Roman"/>
                <a:cs typeface="Times New Roman"/>
              </a:rPr>
              <a:t>Persons</a:t>
            </a:r>
            <a:r>
              <a:rPr sz="3400" b="1" spc="-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4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with </a:t>
            </a:r>
            <a:r>
              <a:rPr sz="3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Disabilities</a:t>
            </a: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ts val="3620"/>
              </a:lnSpc>
            </a:pPr>
            <a:r>
              <a:rPr sz="3400" b="1" dirty="0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r>
              <a:rPr sz="3400" b="1" spc="-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AFEF"/>
                </a:solidFill>
                <a:latin typeface="Times New Roman"/>
                <a:cs typeface="Times New Roman"/>
              </a:rPr>
              <a:t>Chronic</a:t>
            </a:r>
            <a:r>
              <a:rPr sz="3400" b="1" spc="-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Conditions</a:t>
            </a:r>
            <a:endParaRPr sz="3400">
              <a:latin typeface="Times New Roman"/>
              <a:cs typeface="Times New Roman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1473DB7-97D8-6E90-2CA1-88BB77A376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640081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145" y="989267"/>
            <a:ext cx="7306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Cultural</a:t>
            </a:r>
            <a:r>
              <a:rPr sz="4000" spc="-180" dirty="0">
                <a:solidFill>
                  <a:srgbClr val="5F357D"/>
                </a:solidFill>
              </a:rPr>
              <a:t> </a:t>
            </a:r>
            <a:r>
              <a:rPr sz="4000" dirty="0">
                <a:solidFill>
                  <a:srgbClr val="5F357D"/>
                </a:solidFill>
              </a:rPr>
              <a:t>Competence</a:t>
            </a:r>
            <a:r>
              <a:rPr sz="4000" spc="-160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Continuum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96772" y="1915189"/>
            <a:ext cx="6076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Cultural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competence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organizational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individual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levels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ongoing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developmental process.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238" y="2942281"/>
            <a:ext cx="5237064" cy="20342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2875" y="3544823"/>
            <a:ext cx="5402580" cy="1403985"/>
          </a:xfrm>
          <a:prstGeom prst="rect">
            <a:avLst/>
          </a:prstGeom>
          <a:ln w="12700">
            <a:solidFill>
              <a:srgbClr val="4470C4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175260" marR="526415">
              <a:lnSpc>
                <a:spcPts val="2380"/>
              </a:lnSpc>
              <a:spcBef>
                <a:spcPts val="72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highlight </a:t>
            </a:r>
            <a:r>
              <a:rPr sz="2000" dirty="0">
                <a:latin typeface="Times New Roman"/>
                <a:cs typeface="Times New Roman"/>
              </a:rPr>
              <a:t>selected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characteristics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organizations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demonstrate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along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stages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cultural </a:t>
            </a:r>
            <a:r>
              <a:rPr sz="2000" dirty="0">
                <a:latin typeface="Times New Roman"/>
                <a:cs typeface="Times New Roman"/>
              </a:rPr>
              <a:t>competence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continuum.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E75BDEDA-04E4-4AAC-BE5B-DEE1179EC4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07726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2197080" cy="6867525"/>
            <a:chOff x="-4762" y="-4762"/>
            <a:chExt cx="12197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5900" y="210312"/>
              <a:ext cx="4117581" cy="33862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8214" y="3456432"/>
              <a:ext cx="7023644" cy="3400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337" y="0"/>
              <a:ext cx="888606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5933440" cy="6858000"/>
            </a:xfrm>
            <a:custGeom>
              <a:avLst/>
              <a:gdLst/>
              <a:ahLst/>
              <a:cxnLst/>
              <a:rect l="l" t="t" r="r" b="b"/>
              <a:pathLst>
                <a:path w="5933440" h="6858000">
                  <a:moveTo>
                    <a:pt x="514033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90350" y="6858000"/>
                  </a:lnTo>
                  <a:lnTo>
                    <a:pt x="5262384" y="6709003"/>
                  </a:lnTo>
                  <a:lnTo>
                    <a:pt x="5281505" y="6666969"/>
                  </a:lnTo>
                  <a:lnTo>
                    <a:pt x="5300383" y="6624677"/>
                  </a:lnTo>
                  <a:lnTo>
                    <a:pt x="5319014" y="6582128"/>
                  </a:lnTo>
                  <a:lnTo>
                    <a:pt x="5337399" y="6539324"/>
                  </a:lnTo>
                  <a:lnTo>
                    <a:pt x="5355535" y="6496268"/>
                  </a:lnTo>
                  <a:lnTo>
                    <a:pt x="5373421" y="6452962"/>
                  </a:lnTo>
                  <a:lnTo>
                    <a:pt x="5391055" y="6409409"/>
                  </a:lnTo>
                  <a:lnTo>
                    <a:pt x="5408437" y="6365609"/>
                  </a:lnTo>
                  <a:lnTo>
                    <a:pt x="5425563" y="6321566"/>
                  </a:lnTo>
                  <a:lnTo>
                    <a:pt x="5442434" y="6277282"/>
                  </a:lnTo>
                  <a:lnTo>
                    <a:pt x="5459048" y="6232759"/>
                  </a:lnTo>
                  <a:lnTo>
                    <a:pt x="5475403" y="6187998"/>
                  </a:lnTo>
                  <a:lnTo>
                    <a:pt x="5491497" y="6143003"/>
                  </a:lnTo>
                  <a:lnTo>
                    <a:pt x="5507329" y="6097775"/>
                  </a:lnTo>
                  <a:lnTo>
                    <a:pt x="5522898" y="6052317"/>
                  </a:lnTo>
                  <a:lnTo>
                    <a:pt x="5538202" y="6006631"/>
                  </a:lnTo>
                  <a:lnTo>
                    <a:pt x="5553240" y="5960718"/>
                  </a:lnTo>
                  <a:lnTo>
                    <a:pt x="5568010" y="5914582"/>
                  </a:lnTo>
                  <a:lnTo>
                    <a:pt x="5582511" y="5868224"/>
                  </a:lnTo>
                  <a:lnTo>
                    <a:pt x="5596740" y="5821646"/>
                  </a:lnTo>
                  <a:lnTo>
                    <a:pt x="5610698" y="5774851"/>
                  </a:lnTo>
                  <a:lnTo>
                    <a:pt x="5624382" y="5727841"/>
                  </a:lnTo>
                  <a:lnTo>
                    <a:pt x="5637790" y="5680618"/>
                  </a:lnTo>
                  <a:lnTo>
                    <a:pt x="5650922" y="5633184"/>
                  </a:lnTo>
                  <a:lnTo>
                    <a:pt x="5663776" y="5585542"/>
                  </a:lnTo>
                  <a:lnTo>
                    <a:pt x="5676350" y="5537693"/>
                  </a:lnTo>
                  <a:lnTo>
                    <a:pt x="5688642" y="5489640"/>
                  </a:lnTo>
                  <a:lnTo>
                    <a:pt x="5700652" y="5441384"/>
                  </a:lnTo>
                  <a:lnTo>
                    <a:pt x="5712378" y="5392929"/>
                  </a:lnTo>
                  <a:lnTo>
                    <a:pt x="5723819" y="5344277"/>
                  </a:lnTo>
                  <a:lnTo>
                    <a:pt x="5734972" y="5295428"/>
                  </a:lnTo>
                  <a:lnTo>
                    <a:pt x="5745836" y="5246387"/>
                  </a:lnTo>
                  <a:lnTo>
                    <a:pt x="5756411" y="5197154"/>
                  </a:lnTo>
                  <a:lnTo>
                    <a:pt x="5766694" y="5147732"/>
                  </a:lnTo>
                  <a:lnTo>
                    <a:pt x="5776684" y="5098123"/>
                  </a:lnTo>
                  <a:lnTo>
                    <a:pt x="5786379" y="5048330"/>
                  </a:lnTo>
                  <a:lnTo>
                    <a:pt x="5795779" y="4998355"/>
                  </a:lnTo>
                  <a:lnTo>
                    <a:pt x="5804881" y="4948199"/>
                  </a:lnTo>
                  <a:lnTo>
                    <a:pt x="5813684" y="4897865"/>
                  </a:lnTo>
                  <a:lnTo>
                    <a:pt x="5822186" y="4847355"/>
                  </a:lnTo>
                  <a:lnTo>
                    <a:pt x="5830387" y="4796671"/>
                  </a:lnTo>
                  <a:lnTo>
                    <a:pt x="5838284" y="4745816"/>
                  </a:lnTo>
                  <a:lnTo>
                    <a:pt x="5845876" y="4694792"/>
                  </a:lnTo>
                  <a:lnTo>
                    <a:pt x="5853162" y="4643600"/>
                  </a:lnTo>
                  <a:lnTo>
                    <a:pt x="5860140" y="4592244"/>
                  </a:lnTo>
                  <a:lnTo>
                    <a:pt x="5866808" y="4540724"/>
                  </a:lnTo>
                  <a:lnTo>
                    <a:pt x="5873166" y="4489044"/>
                  </a:lnTo>
                  <a:lnTo>
                    <a:pt x="5879212" y="4437206"/>
                  </a:lnTo>
                  <a:lnTo>
                    <a:pt x="5884943" y="4385211"/>
                  </a:lnTo>
                  <a:lnTo>
                    <a:pt x="5890360" y="4333062"/>
                  </a:lnTo>
                  <a:lnTo>
                    <a:pt x="5895459" y="4280762"/>
                  </a:lnTo>
                  <a:lnTo>
                    <a:pt x="5900240" y="4228311"/>
                  </a:lnTo>
                  <a:lnTo>
                    <a:pt x="5904702" y="4175713"/>
                  </a:lnTo>
                  <a:lnTo>
                    <a:pt x="5908842" y="4122970"/>
                  </a:lnTo>
                  <a:lnTo>
                    <a:pt x="5912660" y="4070084"/>
                  </a:lnTo>
                  <a:lnTo>
                    <a:pt x="5916154" y="4017056"/>
                  </a:lnTo>
                  <a:lnTo>
                    <a:pt x="5919321" y="3963890"/>
                  </a:lnTo>
                  <a:lnTo>
                    <a:pt x="5922162" y="3910587"/>
                  </a:lnTo>
                  <a:lnTo>
                    <a:pt x="5924674" y="3857150"/>
                  </a:lnTo>
                  <a:lnTo>
                    <a:pt x="5926856" y="3803580"/>
                  </a:lnTo>
                  <a:lnTo>
                    <a:pt x="5928706" y="3749881"/>
                  </a:lnTo>
                  <a:lnTo>
                    <a:pt x="5930223" y="3696053"/>
                  </a:lnTo>
                  <a:lnTo>
                    <a:pt x="5931406" y="3642100"/>
                  </a:lnTo>
                  <a:lnTo>
                    <a:pt x="5932252" y="3588023"/>
                  </a:lnTo>
                  <a:lnTo>
                    <a:pt x="5932761" y="3533825"/>
                  </a:lnTo>
                  <a:lnTo>
                    <a:pt x="5932932" y="3479507"/>
                  </a:lnTo>
                  <a:lnTo>
                    <a:pt x="5932759" y="3424808"/>
                  </a:lnTo>
                  <a:lnTo>
                    <a:pt x="5932243" y="3370229"/>
                  </a:lnTo>
                  <a:lnTo>
                    <a:pt x="5931384" y="3315773"/>
                  </a:lnTo>
                  <a:lnTo>
                    <a:pt x="5930185" y="3261443"/>
                  </a:lnTo>
                  <a:lnTo>
                    <a:pt x="5928647" y="3207240"/>
                  </a:lnTo>
                  <a:lnTo>
                    <a:pt x="5926770" y="3153167"/>
                  </a:lnTo>
                  <a:lnTo>
                    <a:pt x="5924558" y="3099226"/>
                  </a:lnTo>
                  <a:lnTo>
                    <a:pt x="5922011" y="3045420"/>
                  </a:lnTo>
                  <a:lnTo>
                    <a:pt x="5919130" y="2991750"/>
                  </a:lnTo>
                  <a:lnTo>
                    <a:pt x="5915918" y="2938218"/>
                  </a:lnTo>
                  <a:lnTo>
                    <a:pt x="5912376" y="2884828"/>
                  </a:lnTo>
                  <a:lnTo>
                    <a:pt x="5908505" y="2831580"/>
                  </a:lnTo>
                  <a:lnTo>
                    <a:pt x="5904307" y="2778478"/>
                  </a:lnTo>
                  <a:lnTo>
                    <a:pt x="5899784" y="2725524"/>
                  </a:lnTo>
                  <a:lnTo>
                    <a:pt x="5894936" y="2672719"/>
                  </a:lnTo>
                  <a:lnTo>
                    <a:pt x="5889766" y="2620067"/>
                  </a:lnTo>
                  <a:lnTo>
                    <a:pt x="5884274" y="2567569"/>
                  </a:lnTo>
                  <a:lnTo>
                    <a:pt x="5878463" y="2515227"/>
                  </a:lnTo>
                  <a:lnTo>
                    <a:pt x="5872334" y="2463044"/>
                  </a:lnTo>
                  <a:lnTo>
                    <a:pt x="5865888" y="2411022"/>
                  </a:lnTo>
                  <a:lnTo>
                    <a:pt x="5859128" y="2359164"/>
                  </a:lnTo>
                  <a:lnTo>
                    <a:pt x="5852054" y="2307470"/>
                  </a:lnTo>
                  <a:lnTo>
                    <a:pt x="5844668" y="2255945"/>
                  </a:lnTo>
                  <a:lnTo>
                    <a:pt x="5836971" y="2204589"/>
                  </a:lnTo>
                  <a:lnTo>
                    <a:pt x="5828965" y="2153405"/>
                  </a:lnTo>
                  <a:lnTo>
                    <a:pt x="5820652" y="2102396"/>
                  </a:lnTo>
                  <a:lnTo>
                    <a:pt x="5812034" y="2051564"/>
                  </a:lnTo>
                  <a:lnTo>
                    <a:pt x="5803110" y="2000910"/>
                  </a:lnTo>
                  <a:lnTo>
                    <a:pt x="5793884" y="1950437"/>
                  </a:lnTo>
                  <a:lnTo>
                    <a:pt x="5784356" y="1900147"/>
                  </a:lnTo>
                  <a:lnTo>
                    <a:pt x="5774529" y="1850043"/>
                  </a:lnTo>
                  <a:lnTo>
                    <a:pt x="5764403" y="1800127"/>
                  </a:lnTo>
                  <a:lnTo>
                    <a:pt x="5753980" y="1750400"/>
                  </a:lnTo>
                  <a:lnTo>
                    <a:pt x="5743262" y="1700866"/>
                  </a:lnTo>
                  <a:lnTo>
                    <a:pt x="5732250" y="1651526"/>
                  </a:lnTo>
                  <a:lnTo>
                    <a:pt x="5720946" y="1602383"/>
                  </a:lnTo>
                  <a:lnTo>
                    <a:pt x="5709351" y="1553438"/>
                  </a:lnTo>
                  <a:lnTo>
                    <a:pt x="5697466" y="1504695"/>
                  </a:lnTo>
                  <a:lnTo>
                    <a:pt x="5685294" y="1456155"/>
                  </a:lnTo>
                  <a:lnTo>
                    <a:pt x="5672836" y="1407821"/>
                  </a:lnTo>
                  <a:lnTo>
                    <a:pt x="5660093" y="1359694"/>
                  </a:lnTo>
                  <a:lnTo>
                    <a:pt x="5647067" y="1311777"/>
                  </a:lnTo>
                  <a:lnTo>
                    <a:pt x="5633759" y="1264072"/>
                  </a:lnTo>
                  <a:lnTo>
                    <a:pt x="5620170" y="1216582"/>
                  </a:lnTo>
                  <a:lnTo>
                    <a:pt x="5606304" y="1169309"/>
                  </a:lnTo>
                  <a:lnTo>
                    <a:pt x="5592160" y="1122254"/>
                  </a:lnTo>
                  <a:lnTo>
                    <a:pt x="5577740" y="1075421"/>
                  </a:lnTo>
                  <a:lnTo>
                    <a:pt x="5563046" y="1028811"/>
                  </a:lnTo>
                  <a:lnTo>
                    <a:pt x="5548080" y="982426"/>
                  </a:lnTo>
                  <a:lnTo>
                    <a:pt x="5532842" y="936269"/>
                  </a:lnTo>
                  <a:lnTo>
                    <a:pt x="5517335" y="890343"/>
                  </a:lnTo>
                  <a:lnTo>
                    <a:pt x="5501560" y="844648"/>
                  </a:lnTo>
                  <a:lnTo>
                    <a:pt x="5485518" y="799188"/>
                  </a:lnTo>
                  <a:lnTo>
                    <a:pt x="5469211" y="753965"/>
                  </a:lnTo>
                  <a:lnTo>
                    <a:pt x="5452641" y="708981"/>
                  </a:lnTo>
                  <a:lnTo>
                    <a:pt x="5435809" y="664238"/>
                  </a:lnTo>
                  <a:lnTo>
                    <a:pt x="5418716" y="619738"/>
                  </a:lnTo>
                  <a:lnTo>
                    <a:pt x="5401364" y="575484"/>
                  </a:lnTo>
                  <a:lnTo>
                    <a:pt x="5383754" y="531478"/>
                  </a:lnTo>
                  <a:lnTo>
                    <a:pt x="5365889" y="487721"/>
                  </a:lnTo>
                  <a:lnTo>
                    <a:pt x="5347769" y="444217"/>
                  </a:lnTo>
                  <a:lnTo>
                    <a:pt x="5329397" y="400968"/>
                  </a:lnTo>
                  <a:lnTo>
                    <a:pt x="5310773" y="357976"/>
                  </a:lnTo>
                  <a:lnTo>
                    <a:pt x="5291898" y="315242"/>
                  </a:lnTo>
                  <a:lnTo>
                    <a:pt x="5272776" y="272769"/>
                  </a:lnTo>
                  <a:lnTo>
                    <a:pt x="5253407" y="230561"/>
                  </a:lnTo>
                  <a:lnTo>
                    <a:pt x="5233792" y="188617"/>
                  </a:lnTo>
                  <a:lnTo>
                    <a:pt x="5213934" y="146942"/>
                  </a:lnTo>
                  <a:lnTo>
                    <a:pt x="5193833" y="105537"/>
                  </a:lnTo>
                  <a:lnTo>
                    <a:pt x="5173491" y="64404"/>
                  </a:lnTo>
                  <a:lnTo>
                    <a:pt x="5152910" y="23545"/>
                  </a:lnTo>
                  <a:lnTo>
                    <a:pt x="5140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933440" cy="6858000"/>
            </a:xfrm>
            <a:custGeom>
              <a:avLst/>
              <a:gdLst/>
              <a:ahLst/>
              <a:cxnLst/>
              <a:rect l="l" t="t" r="r" b="b"/>
              <a:pathLst>
                <a:path w="5933440" h="6858000">
                  <a:moveTo>
                    <a:pt x="0" y="0"/>
                  </a:moveTo>
                  <a:lnTo>
                    <a:pt x="5140337" y="0"/>
                  </a:lnTo>
                  <a:lnTo>
                    <a:pt x="5152910" y="23545"/>
                  </a:lnTo>
                  <a:lnTo>
                    <a:pt x="5173491" y="64404"/>
                  </a:lnTo>
                  <a:lnTo>
                    <a:pt x="5193833" y="105537"/>
                  </a:lnTo>
                  <a:lnTo>
                    <a:pt x="5213934" y="146942"/>
                  </a:lnTo>
                  <a:lnTo>
                    <a:pt x="5233792" y="188617"/>
                  </a:lnTo>
                  <a:lnTo>
                    <a:pt x="5253407" y="230561"/>
                  </a:lnTo>
                  <a:lnTo>
                    <a:pt x="5272776" y="272769"/>
                  </a:lnTo>
                  <a:lnTo>
                    <a:pt x="5291898" y="315242"/>
                  </a:lnTo>
                  <a:lnTo>
                    <a:pt x="5310773" y="357976"/>
                  </a:lnTo>
                  <a:lnTo>
                    <a:pt x="5329397" y="400968"/>
                  </a:lnTo>
                  <a:lnTo>
                    <a:pt x="5347769" y="444217"/>
                  </a:lnTo>
                  <a:lnTo>
                    <a:pt x="5365889" y="487721"/>
                  </a:lnTo>
                  <a:lnTo>
                    <a:pt x="5383754" y="531478"/>
                  </a:lnTo>
                  <a:lnTo>
                    <a:pt x="5401364" y="575484"/>
                  </a:lnTo>
                  <a:lnTo>
                    <a:pt x="5418716" y="619738"/>
                  </a:lnTo>
                  <a:lnTo>
                    <a:pt x="5435809" y="664238"/>
                  </a:lnTo>
                  <a:lnTo>
                    <a:pt x="5452641" y="708981"/>
                  </a:lnTo>
                  <a:lnTo>
                    <a:pt x="5469211" y="753965"/>
                  </a:lnTo>
                  <a:lnTo>
                    <a:pt x="5485518" y="799188"/>
                  </a:lnTo>
                  <a:lnTo>
                    <a:pt x="5501560" y="844648"/>
                  </a:lnTo>
                  <a:lnTo>
                    <a:pt x="5517335" y="890343"/>
                  </a:lnTo>
                  <a:lnTo>
                    <a:pt x="5532842" y="936269"/>
                  </a:lnTo>
                  <a:lnTo>
                    <a:pt x="5548080" y="982426"/>
                  </a:lnTo>
                  <a:lnTo>
                    <a:pt x="5563046" y="1028811"/>
                  </a:lnTo>
                  <a:lnTo>
                    <a:pt x="5577740" y="1075421"/>
                  </a:lnTo>
                  <a:lnTo>
                    <a:pt x="5592160" y="1122254"/>
                  </a:lnTo>
                  <a:lnTo>
                    <a:pt x="5606304" y="1169309"/>
                  </a:lnTo>
                  <a:lnTo>
                    <a:pt x="5620170" y="1216582"/>
                  </a:lnTo>
                  <a:lnTo>
                    <a:pt x="5633759" y="1264072"/>
                  </a:lnTo>
                  <a:lnTo>
                    <a:pt x="5647067" y="1311777"/>
                  </a:lnTo>
                  <a:lnTo>
                    <a:pt x="5660093" y="1359694"/>
                  </a:lnTo>
                  <a:lnTo>
                    <a:pt x="5672836" y="1407821"/>
                  </a:lnTo>
                  <a:lnTo>
                    <a:pt x="5685294" y="1456155"/>
                  </a:lnTo>
                  <a:lnTo>
                    <a:pt x="5697466" y="1504695"/>
                  </a:lnTo>
                  <a:lnTo>
                    <a:pt x="5709351" y="1553438"/>
                  </a:lnTo>
                  <a:lnTo>
                    <a:pt x="5720946" y="1602383"/>
                  </a:lnTo>
                  <a:lnTo>
                    <a:pt x="5732250" y="1651526"/>
                  </a:lnTo>
                  <a:lnTo>
                    <a:pt x="5743262" y="1700866"/>
                  </a:lnTo>
                  <a:lnTo>
                    <a:pt x="5753980" y="1750400"/>
                  </a:lnTo>
                  <a:lnTo>
                    <a:pt x="5764403" y="1800127"/>
                  </a:lnTo>
                  <a:lnTo>
                    <a:pt x="5774529" y="1850043"/>
                  </a:lnTo>
                  <a:lnTo>
                    <a:pt x="5784356" y="1900147"/>
                  </a:lnTo>
                  <a:lnTo>
                    <a:pt x="5793884" y="1950437"/>
                  </a:lnTo>
                  <a:lnTo>
                    <a:pt x="5803110" y="2000910"/>
                  </a:lnTo>
                  <a:lnTo>
                    <a:pt x="5812034" y="2051564"/>
                  </a:lnTo>
                  <a:lnTo>
                    <a:pt x="5820652" y="2102396"/>
                  </a:lnTo>
                  <a:lnTo>
                    <a:pt x="5828965" y="2153405"/>
                  </a:lnTo>
                  <a:lnTo>
                    <a:pt x="5836971" y="2204589"/>
                  </a:lnTo>
                  <a:lnTo>
                    <a:pt x="5844668" y="2255945"/>
                  </a:lnTo>
                  <a:lnTo>
                    <a:pt x="5852054" y="2307470"/>
                  </a:lnTo>
                  <a:lnTo>
                    <a:pt x="5859128" y="2359164"/>
                  </a:lnTo>
                  <a:lnTo>
                    <a:pt x="5865888" y="2411022"/>
                  </a:lnTo>
                  <a:lnTo>
                    <a:pt x="5872334" y="2463044"/>
                  </a:lnTo>
                  <a:lnTo>
                    <a:pt x="5878463" y="2515227"/>
                  </a:lnTo>
                  <a:lnTo>
                    <a:pt x="5884274" y="2567569"/>
                  </a:lnTo>
                  <a:lnTo>
                    <a:pt x="5889766" y="2620067"/>
                  </a:lnTo>
                  <a:lnTo>
                    <a:pt x="5894936" y="2672719"/>
                  </a:lnTo>
                  <a:lnTo>
                    <a:pt x="5899784" y="2725524"/>
                  </a:lnTo>
                  <a:lnTo>
                    <a:pt x="5904307" y="2778478"/>
                  </a:lnTo>
                  <a:lnTo>
                    <a:pt x="5908505" y="2831580"/>
                  </a:lnTo>
                  <a:lnTo>
                    <a:pt x="5912376" y="2884828"/>
                  </a:lnTo>
                  <a:lnTo>
                    <a:pt x="5915918" y="2938218"/>
                  </a:lnTo>
                  <a:lnTo>
                    <a:pt x="5919130" y="2991750"/>
                  </a:lnTo>
                  <a:lnTo>
                    <a:pt x="5922011" y="3045420"/>
                  </a:lnTo>
                  <a:lnTo>
                    <a:pt x="5924558" y="3099226"/>
                  </a:lnTo>
                  <a:lnTo>
                    <a:pt x="5926770" y="3153167"/>
                  </a:lnTo>
                  <a:lnTo>
                    <a:pt x="5928647" y="3207240"/>
                  </a:lnTo>
                  <a:lnTo>
                    <a:pt x="5930185" y="3261443"/>
                  </a:lnTo>
                  <a:lnTo>
                    <a:pt x="5931384" y="3315773"/>
                  </a:lnTo>
                  <a:lnTo>
                    <a:pt x="5932243" y="3370229"/>
                  </a:lnTo>
                  <a:lnTo>
                    <a:pt x="5932759" y="3424808"/>
                  </a:lnTo>
                  <a:lnTo>
                    <a:pt x="5932932" y="3479507"/>
                  </a:lnTo>
                  <a:lnTo>
                    <a:pt x="5932761" y="3533825"/>
                  </a:lnTo>
                  <a:lnTo>
                    <a:pt x="5932252" y="3588023"/>
                  </a:lnTo>
                  <a:lnTo>
                    <a:pt x="5931406" y="3642100"/>
                  </a:lnTo>
                  <a:lnTo>
                    <a:pt x="5930223" y="3696053"/>
                  </a:lnTo>
                  <a:lnTo>
                    <a:pt x="5928706" y="3749881"/>
                  </a:lnTo>
                  <a:lnTo>
                    <a:pt x="5926856" y="3803580"/>
                  </a:lnTo>
                  <a:lnTo>
                    <a:pt x="5924674" y="3857150"/>
                  </a:lnTo>
                  <a:lnTo>
                    <a:pt x="5922162" y="3910587"/>
                  </a:lnTo>
                  <a:lnTo>
                    <a:pt x="5919321" y="3963890"/>
                  </a:lnTo>
                  <a:lnTo>
                    <a:pt x="5916154" y="4017056"/>
                  </a:lnTo>
                  <a:lnTo>
                    <a:pt x="5912660" y="4070084"/>
                  </a:lnTo>
                  <a:lnTo>
                    <a:pt x="5908842" y="4122970"/>
                  </a:lnTo>
                  <a:lnTo>
                    <a:pt x="5904702" y="4175713"/>
                  </a:lnTo>
                  <a:lnTo>
                    <a:pt x="5900240" y="4228311"/>
                  </a:lnTo>
                  <a:lnTo>
                    <a:pt x="5895459" y="4280762"/>
                  </a:lnTo>
                  <a:lnTo>
                    <a:pt x="5890360" y="4333062"/>
                  </a:lnTo>
                  <a:lnTo>
                    <a:pt x="5884943" y="4385211"/>
                  </a:lnTo>
                  <a:lnTo>
                    <a:pt x="5879212" y="4437206"/>
                  </a:lnTo>
                  <a:lnTo>
                    <a:pt x="5873166" y="4489044"/>
                  </a:lnTo>
                  <a:lnTo>
                    <a:pt x="5866808" y="4540724"/>
                  </a:lnTo>
                  <a:lnTo>
                    <a:pt x="5860140" y="4592244"/>
                  </a:lnTo>
                  <a:lnTo>
                    <a:pt x="5853162" y="4643600"/>
                  </a:lnTo>
                  <a:lnTo>
                    <a:pt x="5845876" y="4694792"/>
                  </a:lnTo>
                  <a:lnTo>
                    <a:pt x="5838284" y="4745816"/>
                  </a:lnTo>
                  <a:lnTo>
                    <a:pt x="5830387" y="4796671"/>
                  </a:lnTo>
                  <a:lnTo>
                    <a:pt x="5822186" y="4847355"/>
                  </a:lnTo>
                  <a:lnTo>
                    <a:pt x="5813684" y="4897865"/>
                  </a:lnTo>
                  <a:lnTo>
                    <a:pt x="5804881" y="4948199"/>
                  </a:lnTo>
                  <a:lnTo>
                    <a:pt x="5795779" y="4998355"/>
                  </a:lnTo>
                  <a:lnTo>
                    <a:pt x="5786379" y="5048330"/>
                  </a:lnTo>
                  <a:lnTo>
                    <a:pt x="5776684" y="5098123"/>
                  </a:lnTo>
                  <a:lnTo>
                    <a:pt x="5766694" y="5147732"/>
                  </a:lnTo>
                  <a:lnTo>
                    <a:pt x="5756411" y="5197154"/>
                  </a:lnTo>
                  <a:lnTo>
                    <a:pt x="5745836" y="5246387"/>
                  </a:lnTo>
                  <a:lnTo>
                    <a:pt x="5734972" y="5295428"/>
                  </a:lnTo>
                  <a:lnTo>
                    <a:pt x="5723819" y="5344277"/>
                  </a:lnTo>
                  <a:lnTo>
                    <a:pt x="5712378" y="5392929"/>
                  </a:lnTo>
                  <a:lnTo>
                    <a:pt x="5700652" y="5441384"/>
                  </a:lnTo>
                  <a:lnTo>
                    <a:pt x="5688642" y="5489640"/>
                  </a:lnTo>
                  <a:lnTo>
                    <a:pt x="5676350" y="5537693"/>
                  </a:lnTo>
                  <a:lnTo>
                    <a:pt x="5663776" y="5585542"/>
                  </a:lnTo>
                  <a:lnTo>
                    <a:pt x="5650922" y="5633184"/>
                  </a:lnTo>
                  <a:lnTo>
                    <a:pt x="5637790" y="5680618"/>
                  </a:lnTo>
                  <a:lnTo>
                    <a:pt x="5624382" y="5727841"/>
                  </a:lnTo>
                  <a:lnTo>
                    <a:pt x="5610698" y="5774851"/>
                  </a:lnTo>
                  <a:lnTo>
                    <a:pt x="5596740" y="5821646"/>
                  </a:lnTo>
                  <a:lnTo>
                    <a:pt x="5582511" y="5868224"/>
                  </a:lnTo>
                  <a:lnTo>
                    <a:pt x="5568010" y="5914582"/>
                  </a:lnTo>
                  <a:lnTo>
                    <a:pt x="5553240" y="5960718"/>
                  </a:lnTo>
                  <a:lnTo>
                    <a:pt x="5538202" y="6006631"/>
                  </a:lnTo>
                  <a:lnTo>
                    <a:pt x="5522898" y="6052317"/>
                  </a:lnTo>
                  <a:lnTo>
                    <a:pt x="5507329" y="6097775"/>
                  </a:lnTo>
                  <a:lnTo>
                    <a:pt x="5491497" y="6143003"/>
                  </a:lnTo>
                  <a:lnTo>
                    <a:pt x="5475403" y="6187998"/>
                  </a:lnTo>
                  <a:lnTo>
                    <a:pt x="5459048" y="6232759"/>
                  </a:lnTo>
                  <a:lnTo>
                    <a:pt x="5442434" y="6277282"/>
                  </a:lnTo>
                  <a:lnTo>
                    <a:pt x="5425563" y="6321566"/>
                  </a:lnTo>
                  <a:lnTo>
                    <a:pt x="5408437" y="6365609"/>
                  </a:lnTo>
                  <a:lnTo>
                    <a:pt x="5391055" y="6409409"/>
                  </a:lnTo>
                  <a:lnTo>
                    <a:pt x="5373421" y="6452962"/>
                  </a:lnTo>
                  <a:lnTo>
                    <a:pt x="5355535" y="6496268"/>
                  </a:lnTo>
                  <a:lnTo>
                    <a:pt x="5337399" y="6539324"/>
                  </a:lnTo>
                  <a:lnTo>
                    <a:pt x="5319014" y="6582128"/>
                  </a:lnTo>
                  <a:lnTo>
                    <a:pt x="5300383" y="6624677"/>
                  </a:lnTo>
                  <a:lnTo>
                    <a:pt x="5281505" y="6666969"/>
                  </a:lnTo>
                  <a:lnTo>
                    <a:pt x="5262384" y="6709003"/>
                  </a:lnTo>
                  <a:lnTo>
                    <a:pt x="51903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5922645" cy="6858000"/>
            </a:xfrm>
            <a:custGeom>
              <a:avLst/>
              <a:gdLst/>
              <a:ahLst/>
              <a:cxnLst/>
              <a:rect l="l" t="t" r="r" b="b"/>
              <a:pathLst>
                <a:path w="5922645" h="6858000">
                  <a:moveTo>
                    <a:pt x="512966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79695" y="6858000"/>
                  </a:lnTo>
                  <a:lnTo>
                    <a:pt x="5251716" y="6709003"/>
                  </a:lnTo>
                  <a:lnTo>
                    <a:pt x="5270838" y="6666969"/>
                  </a:lnTo>
                  <a:lnTo>
                    <a:pt x="5289716" y="6624677"/>
                  </a:lnTo>
                  <a:lnTo>
                    <a:pt x="5308348" y="6582128"/>
                  </a:lnTo>
                  <a:lnTo>
                    <a:pt x="5326733" y="6539324"/>
                  </a:lnTo>
                  <a:lnTo>
                    <a:pt x="5344869" y="6496268"/>
                  </a:lnTo>
                  <a:lnTo>
                    <a:pt x="5362756" y="6452962"/>
                  </a:lnTo>
                  <a:lnTo>
                    <a:pt x="5380390" y="6409409"/>
                  </a:lnTo>
                  <a:lnTo>
                    <a:pt x="5397772" y="6365609"/>
                  </a:lnTo>
                  <a:lnTo>
                    <a:pt x="5414899" y="6321566"/>
                  </a:lnTo>
                  <a:lnTo>
                    <a:pt x="5431771" y="6277282"/>
                  </a:lnTo>
                  <a:lnTo>
                    <a:pt x="5448384" y="6232759"/>
                  </a:lnTo>
                  <a:lnTo>
                    <a:pt x="5464739" y="6187998"/>
                  </a:lnTo>
                  <a:lnTo>
                    <a:pt x="5480834" y="6143003"/>
                  </a:lnTo>
                  <a:lnTo>
                    <a:pt x="5496666" y="6097775"/>
                  </a:lnTo>
                  <a:lnTo>
                    <a:pt x="5512235" y="6052317"/>
                  </a:lnTo>
                  <a:lnTo>
                    <a:pt x="5527540" y="6006631"/>
                  </a:lnTo>
                  <a:lnTo>
                    <a:pt x="5542577" y="5960718"/>
                  </a:lnTo>
                  <a:lnTo>
                    <a:pt x="5557347" y="5914582"/>
                  </a:lnTo>
                  <a:lnTo>
                    <a:pt x="5571848" y="5868224"/>
                  </a:lnTo>
                  <a:lnTo>
                    <a:pt x="5586078" y="5821646"/>
                  </a:lnTo>
                  <a:lnTo>
                    <a:pt x="5600036" y="5774851"/>
                  </a:lnTo>
                  <a:lnTo>
                    <a:pt x="5613719" y="5727841"/>
                  </a:lnTo>
                  <a:lnTo>
                    <a:pt x="5627128" y="5680618"/>
                  </a:lnTo>
                  <a:lnTo>
                    <a:pt x="5640260" y="5633184"/>
                  </a:lnTo>
                  <a:lnTo>
                    <a:pt x="5653113" y="5585542"/>
                  </a:lnTo>
                  <a:lnTo>
                    <a:pt x="5665687" y="5537693"/>
                  </a:lnTo>
                  <a:lnTo>
                    <a:pt x="5677980" y="5489640"/>
                  </a:lnTo>
                  <a:lnTo>
                    <a:pt x="5689990" y="5441384"/>
                  </a:lnTo>
                  <a:lnTo>
                    <a:pt x="5701716" y="5392929"/>
                  </a:lnTo>
                  <a:lnTo>
                    <a:pt x="5713156" y="5344277"/>
                  </a:lnTo>
                  <a:lnTo>
                    <a:pt x="5724309" y="5295428"/>
                  </a:lnTo>
                  <a:lnTo>
                    <a:pt x="5735173" y="5246387"/>
                  </a:lnTo>
                  <a:lnTo>
                    <a:pt x="5745748" y="5197154"/>
                  </a:lnTo>
                  <a:lnTo>
                    <a:pt x="5756031" y="5147732"/>
                  </a:lnTo>
                  <a:lnTo>
                    <a:pt x="5766020" y="5098123"/>
                  </a:lnTo>
                  <a:lnTo>
                    <a:pt x="5775716" y="5048330"/>
                  </a:lnTo>
                  <a:lnTo>
                    <a:pt x="5785115" y="4998355"/>
                  </a:lnTo>
                  <a:lnTo>
                    <a:pt x="5794217" y="4948199"/>
                  </a:lnTo>
                  <a:lnTo>
                    <a:pt x="5803019" y="4897865"/>
                  </a:lnTo>
                  <a:lnTo>
                    <a:pt x="5811522" y="4847355"/>
                  </a:lnTo>
                  <a:lnTo>
                    <a:pt x="5819722" y="4796671"/>
                  </a:lnTo>
                  <a:lnTo>
                    <a:pt x="5827619" y="4745816"/>
                  </a:lnTo>
                  <a:lnTo>
                    <a:pt x="5835211" y="4694792"/>
                  </a:lnTo>
                  <a:lnTo>
                    <a:pt x="5842497" y="4643600"/>
                  </a:lnTo>
                  <a:lnTo>
                    <a:pt x="5849474" y="4592244"/>
                  </a:lnTo>
                  <a:lnTo>
                    <a:pt x="5856143" y="4540724"/>
                  </a:lnTo>
                  <a:lnTo>
                    <a:pt x="5862500" y="4489044"/>
                  </a:lnTo>
                  <a:lnTo>
                    <a:pt x="5868546" y="4437206"/>
                  </a:lnTo>
                  <a:lnTo>
                    <a:pt x="5874277" y="4385211"/>
                  </a:lnTo>
                  <a:lnTo>
                    <a:pt x="5879693" y="4333062"/>
                  </a:lnTo>
                  <a:lnTo>
                    <a:pt x="5884793" y="4280762"/>
                  </a:lnTo>
                  <a:lnTo>
                    <a:pt x="5889574" y="4228311"/>
                  </a:lnTo>
                  <a:lnTo>
                    <a:pt x="5894035" y="4175713"/>
                  </a:lnTo>
                  <a:lnTo>
                    <a:pt x="5898175" y="4122970"/>
                  </a:lnTo>
                  <a:lnTo>
                    <a:pt x="5901993" y="4070084"/>
                  </a:lnTo>
                  <a:lnTo>
                    <a:pt x="5905486" y="4017056"/>
                  </a:lnTo>
                  <a:lnTo>
                    <a:pt x="5908654" y="3963890"/>
                  </a:lnTo>
                  <a:lnTo>
                    <a:pt x="5911494" y="3910587"/>
                  </a:lnTo>
                  <a:lnTo>
                    <a:pt x="5914006" y="3857150"/>
                  </a:lnTo>
                  <a:lnTo>
                    <a:pt x="5916188" y="3803580"/>
                  </a:lnTo>
                  <a:lnTo>
                    <a:pt x="5918038" y="3749881"/>
                  </a:lnTo>
                  <a:lnTo>
                    <a:pt x="5919555" y="3696053"/>
                  </a:lnTo>
                  <a:lnTo>
                    <a:pt x="5920738" y="3642100"/>
                  </a:lnTo>
                  <a:lnTo>
                    <a:pt x="5921585" y="3588023"/>
                  </a:lnTo>
                  <a:lnTo>
                    <a:pt x="5922094" y="3533825"/>
                  </a:lnTo>
                  <a:lnTo>
                    <a:pt x="5922264" y="3479507"/>
                  </a:lnTo>
                  <a:lnTo>
                    <a:pt x="5922091" y="3424808"/>
                  </a:lnTo>
                  <a:lnTo>
                    <a:pt x="5921575" y="3370229"/>
                  </a:lnTo>
                  <a:lnTo>
                    <a:pt x="5920716" y="3315773"/>
                  </a:lnTo>
                  <a:lnTo>
                    <a:pt x="5919517" y="3261443"/>
                  </a:lnTo>
                  <a:lnTo>
                    <a:pt x="5917979" y="3207240"/>
                  </a:lnTo>
                  <a:lnTo>
                    <a:pt x="5916102" y="3153167"/>
                  </a:lnTo>
                  <a:lnTo>
                    <a:pt x="5913890" y="3099226"/>
                  </a:lnTo>
                  <a:lnTo>
                    <a:pt x="5911343" y="3045420"/>
                  </a:lnTo>
                  <a:lnTo>
                    <a:pt x="5908462" y="2991750"/>
                  </a:lnTo>
                  <a:lnTo>
                    <a:pt x="5905250" y="2938218"/>
                  </a:lnTo>
                  <a:lnTo>
                    <a:pt x="5901708" y="2884828"/>
                  </a:lnTo>
                  <a:lnTo>
                    <a:pt x="5897837" y="2831580"/>
                  </a:lnTo>
                  <a:lnTo>
                    <a:pt x="5893639" y="2778478"/>
                  </a:lnTo>
                  <a:lnTo>
                    <a:pt x="5889116" y="2725524"/>
                  </a:lnTo>
                  <a:lnTo>
                    <a:pt x="5884268" y="2672719"/>
                  </a:lnTo>
                  <a:lnTo>
                    <a:pt x="5879098" y="2620067"/>
                  </a:lnTo>
                  <a:lnTo>
                    <a:pt x="5873606" y="2567569"/>
                  </a:lnTo>
                  <a:lnTo>
                    <a:pt x="5867795" y="2515227"/>
                  </a:lnTo>
                  <a:lnTo>
                    <a:pt x="5861666" y="2463044"/>
                  </a:lnTo>
                  <a:lnTo>
                    <a:pt x="5855221" y="2411022"/>
                  </a:lnTo>
                  <a:lnTo>
                    <a:pt x="5848460" y="2359164"/>
                  </a:lnTo>
                  <a:lnTo>
                    <a:pt x="5841386" y="2307470"/>
                  </a:lnTo>
                  <a:lnTo>
                    <a:pt x="5834000" y="2255945"/>
                  </a:lnTo>
                  <a:lnTo>
                    <a:pt x="5826304" y="2204589"/>
                  </a:lnTo>
                  <a:lnTo>
                    <a:pt x="5818298" y="2153405"/>
                  </a:lnTo>
                  <a:lnTo>
                    <a:pt x="5809985" y="2102396"/>
                  </a:lnTo>
                  <a:lnTo>
                    <a:pt x="5801366" y="2051564"/>
                  </a:lnTo>
                  <a:lnTo>
                    <a:pt x="5792443" y="2000910"/>
                  </a:lnTo>
                  <a:lnTo>
                    <a:pt x="5783217" y="1950437"/>
                  </a:lnTo>
                  <a:lnTo>
                    <a:pt x="5773689" y="1900147"/>
                  </a:lnTo>
                  <a:lnTo>
                    <a:pt x="5763862" y="1850043"/>
                  </a:lnTo>
                  <a:lnTo>
                    <a:pt x="5753736" y="1800127"/>
                  </a:lnTo>
                  <a:lnTo>
                    <a:pt x="5743313" y="1750400"/>
                  </a:lnTo>
                  <a:lnTo>
                    <a:pt x="5732595" y="1700866"/>
                  </a:lnTo>
                  <a:lnTo>
                    <a:pt x="5721583" y="1651526"/>
                  </a:lnTo>
                  <a:lnTo>
                    <a:pt x="5710279" y="1602383"/>
                  </a:lnTo>
                  <a:lnTo>
                    <a:pt x="5698684" y="1553438"/>
                  </a:lnTo>
                  <a:lnTo>
                    <a:pt x="5686800" y="1504695"/>
                  </a:lnTo>
                  <a:lnTo>
                    <a:pt x="5674628" y="1456155"/>
                  </a:lnTo>
                  <a:lnTo>
                    <a:pt x="5662170" y="1407821"/>
                  </a:lnTo>
                  <a:lnTo>
                    <a:pt x="5649427" y="1359694"/>
                  </a:lnTo>
                  <a:lnTo>
                    <a:pt x="5636401" y="1311777"/>
                  </a:lnTo>
                  <a:lnTo>
                    <a:pt x="5623093" y="1264072"/>
                  </a:lnTo>
                  <a:lnTo>
                    <a:pt x="5609506" y="1216582"/>
                  </a:lnTo>
                  <a:lnTo>
                    <a:pt x="5595639" y="1169309"/>
                  </a:lnTo>
                  <a:lnTo>
                    <a:pt x="5581495" y="1122254"/>
                  </a:lnTo>
                  <a:lnTo>
                    <a:pt x="5567076" y="1075421"/>
                  </a:lnTo>
                  <a:lnTo>
                    <a:pt x="5552382" y="1028811"/>
                  </a:lnTo>
                  <a:lnTo>
                    <a:pt x="5537416" y="982426"/>
                  </a:lnTo>
                  <a:lnTo>
                    <a:pt x="5522179" y="936269"/>
                  </a:lnTo>
                  <a:lnTo>
                    <a:pt x="5506672" y="890343"/>
                  </a:lnTo>
                  <a:lnTo>
                    <a:pt x="5490897" y="844648"/>
                  </a:lnTo>
                  <a:lnTo>
                    <a:pt x="5474855" y="799188"/>
                  </a:lnTo>
                  <a:lnTo>
                    <a:pt x="5458549" y="753965"/>
                  </a:lnTo>
                  <a:lnTo>
                    <a:pt x="5441979" y="708981"/>
                  </a:lnTo>
                  <a:lnTo>
                    <a:pt x="5425147" y="664238"/>
                  </a:lnTo>
                  <a:lnTo>
                    <a:pt x="5408054" y="619738"/>
                  </a:lnTo>
                  <a:lnTo>
                    <a:pt x="5390703" y="575484"/>
                  </a:lnTo>
                  <a:lnTo>
                    <a:pt x="5373094" y="531478"/>
                  </a:lnTo>
                  <a:lnTo>
                    <a:pt x="5355229" y="487721"/>
                  </a:lnTo>
                  <a:lnTo>
                    <a:pt x="5337109" y="444217"/>
                  </a:lnTo>
                  <a:lnTo>
                    <a:pt x="5318737" y="400968"/>
                  </a:lnTo>
                  <a:lnTo>
                    <a:pt x="5300113" y="357976"/>
                  </a:lnTo>
                  <a:lnTo>
                    <a:pt x="5281240" y="315242"/>
                  </a:lnTo>
                  <a:lnTo>
                    <a:pt x="5262118" y="272769"/>
                  </a:lnTo>
                  <a:lnTo>
                    <a:pt x="5242749" y="230561"/>
                  </a:lnTo>
                  <a:lnTo>
                    <a:pt x="5223135" y="188617"/>
                  </a:lnTo>
                  <a:lnTo>
                    <a:pt x="5203277" y="146942"/>
                  </a:lnTo>
                  <a:lnTo>
                    <a:pt x="5183176" y="105537"/>
                  </a:lnTo>
                  <a:lnTo>
                    <a:pt x="5162835" y="64404"/>
                  </a:lnTo>
                  <a:lnTo>
                    <a:pt x="5142255" y="23545"/>
                  </a:lnTo>
                  <a:lnTo>
                    <a:pt x="5129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6212" y="435197"/>
            <a:ext cx="4995545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3030" marR="28575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5F357D"/>
                </a:solidFill>
              </a:rPr>
              <a:t>Communication</a:t>
            </a:r>
            <a:r>
              <a:rPr sz="4000" spc="-125" dirty="0">
                <a:solidFill>
                  <a:srgbClr val="5F357D"/>
                </a:solidFill>
              </a:rPr>
              <a:t> </a:t>
            </a:r>
            <a:r>
              <a:rPr sz="4000" spc="-20" dirty="0">
                <a:solidFill>
                  <a:srgbClr val="5F357D"/>
                </a:solidFill>
              </a:rPr>
              <a:t>with </a:t>
            </a:r>
            <a:r>
              <a:rPr sz="4000" dirty="0">
                <a:solidFill>
                  <a:srgbClr val="5F357D"/>
                </a:solidFill>
              </a:rPr>
              <a:t>Culturally</a:t>
            </a:r>
            <a:r>
              <a:rPr sz="4000" spc="-170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Diverse</a:t>
            </a:r>
            <a:endParaRPr sz="4000"/>
          </a:p>
          <a:p>
            <a:pPr marL="12700">
              <a:lnSpc>
                <a:spcPts val="4255"/>
              </a:lnSpc>
              <a:tabLst>
                <a:tab pos="4982210" algn="l"/>
              </a:tabLst>
            </a:pPr>
            <a:r>
              <a:rPr sz="4000" u="sng" spc="-220" dirty="0">
                <a:solidFill>
                  <a:srgbClr val="5F357D"/>
                </a:solidFill>
                <a:uFill>
                  <a:solidFill>
                    <a:srgbClr val="D4D4D4"/>
                  </a:solidFill>
                </a:uFill>
              </a:rPr>
              <a:t> </a:t>
            </a:r>
            <a:r>
              <a:rPr sz="4000" u="sng" spc="-10" dirty="0">
                <a:solidFill>
                  <a:srgbClr val="5F357D"/>
                </a:solidFill>
                <a:uFill>
                  <a:solidFill>
                    <a:srgbClr val="D4D4D4"/>
                  </a:solidFill>
                </a:uFill>
              </a:rPr>
              <a:t>Patients</a:t>
            </a:r>
            <a:r>
              <a:rPr sz="4000" u="sng" dirty="0">
                <a:solidFill>
                  <a:srgbClr val="5F357D"/>
                </a:solidFill>
                <a:uFill>
                  <a:solidFill>
                    <a:srgbClr val="D4D4D4"/>
                  </a:solidFill>
                </a:uFill>
              </a:rPr>
              <a:t>	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0" y="1016508"/>
            <a:ext cx="128270" cy="654050"/>
          </a:xfrm>
          <a:custGeom>
            <a:avLst/>
            <a:gdLst/>
            <a:ahLst/>
            <a:cxnLst/>
            <a:rect l="l" t="t" r="r" b="b"/>
            <a:pathLst>
              <a:path w="128270" h="654050">
                <a:moveTo>
                  <a:pt x="128016" y="0"/>
                </a:moveTo>
                <a:lnTo>
                  <a:pt x="0" y="0"/>
                </a:lnTo>
                <a:lnTo>
                  <a:pt x="0" y="653796"/>
                </a:lnTo>
                <a:lnTo>
                  <a:pt x="128016" y="653796"/>
                </a:lnTo>
                <a:lnTo>
                  <a:pt x="1280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795" y="2511043"/>
            <a:ext cx="4331970" cy="34417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281940">
              <a:lnSpc>
                <a:spcPts val="2050"/>
              </a:lnSpc>
              <a:spcBef>
                <a:spcPts val="355"/>
              </a:spcBef>
            </a:pPr>
            <a:r>
              <a:rPr sz="1900" b="1" dirty="0">
                <a:latin typeface="Times New Roman"/>
                <a:cs typeface="Times New Roman"/>
              </a:rPr>
              <a:t>When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you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work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with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culturally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diverse populations:</a:t>
            </a:r>
            <a:endParaRPr sz="1900">
              <a:latin typeface="Times New Roman"/>
              <a:cs typeface="Times New Roman"/>
            </a:endParaRPr>
          </a:p>
          <a:p>
            <a:pPr marL="311150" indent="-228600">
              <a:lnSpc>
                <a:spcPct val="100000"/>
              </a:lnSpc>
              <a:spcBef>
                <a:spcPts val="1795"/>
              </a:spcBef>
              <a:buSzPct val="110526"/>
              <a:buFont typeface="Arial"/>
              <a:buChar char="•"/>
              <a:tabLst>
                <a:tab pos="311150" algn="l"/>
              </a:tabLst>
            </a:pPr>
            <a:r>
              <a:rPr sz="1900" dirty="0">
                <a:latin typeface="Times New Roman"/>
                <a:cs typeface="Times New Roman"/>
              </a:rPr>
              <a:t>Learn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culturally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specific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information.</a:t>
            </a:r>
            <a:endParaRPr sz="1900">
              <a:latin typeface="Times New Roman"/>
              <a:cs typeface="Times New Roman"/>
            </a:endParaRPr>
          </a:p>
          <a:p>
            <a:pPr marL="311150" marR="409575" indent="-228600">
              <a:lnSpc>
                <a:spcPts val="2050"/>
              </a:lnSpc>
              <a:spcBef>
                <a:spcPts val="2085"/>
              </a:spcBef>
              <a:buSzPct val="110526"/>
              <a:buFont typeface="Arial"/>
              <a:buChar char="•"/>
              <a:tabLst>
                <a:tab pos="311150" algn="l"/>
              </a:tabLst>
            </a:pPr>
            <a:r>
              <a:rPr sz="1900" dirty="0">
                <a:latin typeface="Times New Roman"/>
                <a:cs typeface="Times New Roman"/>
              </a:rPr>
              <a:t>Know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some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words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phrases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the </a:t>
            </a:r>
            <a:r>
              <a:rPr sz="1900" spc="-10" dirty="0">
                <a:latin typeface="Times New Roman"/>
                <a:cs typeface="Times New Roman"/>
              </a:rPr>
              <a:t>patient’s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language.</a:t>
            </a:r>
            <a:endParaRPr sz="1900">
              <a:latin typeface="Times New Roman"/>
              <a:cs typeface="Times New Roman"/>
            </a:endParaRPr>
          </a:p>
          <a:p>
            <a:pPr marL="311150" marR="5080" indent="-228600">
              <a:lnSpc>
                <a:spcPts val="2050"/>
              </a:lnSpc>
              <a:spcBef>
                <a:spcPts val="2055"/>
              </a:spcBef>
              <a:buSzPct val="110526"/>
              <a:buFont typeface="Arial"/>
              <a:buChar char="•"/>
              <a:tabLst>
                <a:tab pos="311150" algn="l"/>
              </a:tabLst>
            </a:pPr>
            <a:r>
              <a:rPr sz="1900" dirty="0">
                <a:latin typeface="Times New Roman"/>
                <a:cs typeface="Times New Roman"/>
              </a:rPr>
              <a:t>Use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trained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interpreters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can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interpret </a:t>
            </a:r>
            <a:r>
              <a:rPr sz="1900" dirty="0">
                <a:latin typeface="Times New Roman"/>
                <a:cs typeface="Times New Roman"/>
              </a:rPr>
              <a:t>language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well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cultural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cues.</a:t>
            </a:r>
            <a:endParaRPr sz="1900">
              <a:latin typeface="Times New Roman"/>
              <a:cs typeface="Times New Roman"/>
            </a:endParaRPr>
          </a:p>
          <a:p>
            <a:pPr marL="311150" marR="477520" indent="-228600">
              <a:lnSpc>
                <a:spcPts val="2050"/>
              </a:lnSpc>
              <a:spcBef>
                <a:spcPts val="2055"/>
              </a:spcBef>
              <a:buSzPct val="110526"/>
              <a:buFont typeface="Arial"/>
              <a:buChar char="•"/>
              <a:tabLst>
                <a:tab pos="311150" algn="l"/>
              </a:tabLst>
            </a:pPr>
            <a:r>
              <a:rPr sz="1900" dirty="0">
                <a:latin typeface="Times New Roman"/>
                <a:cs typeface="Times New Roman"/>
              </a:rPr>
              <a:t>Limit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number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forms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other paperwork.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AA3A8D58-A67E-FAE9-2091-FA47AAE3F8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4282" y="267334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544" y="974896"/>
            <a:ext cx="10690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F357D"/>
                </a:solidFill>
              </a:rPr>
              <a:t>Do’s</a:t>
            </a:r>
            <a:r>
              <a:rPr spc="-90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of</a:t>
            </a:r>
            <a:r>
              <a:rPr spc="-75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communicating</a:t>
            </a:r>
            <a:r>
              <a:rPr spc="-65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with</a:t>
            </a:r>
            <a:r>
              <a:rPr spc="-85" dirty="0">
                <a:solidFill>
                  <a:srgbClr val="5F357D"/>
                </a:solidFill>
              </a:rPr>
              <a:t> </a:t>
            </a:r>
            <a:r>
              <a:rPr spc="-20" dirty="0">
                <a:solidFill>
                  <a:srgbClr val="5F357D"/>
                </a:solidFill>
              </a:rPr>
              <a:t>Limited-</a:t>
            </a:r>
            <a:r>
              <a:rPr dirty="0">
                <a:solidFill>
                  <a:srgbClr val="5F357D"/>
                </a:solidFill>
              </a:rPr>
              <a:t>English</a:t>
            </a:r>
            <a:r>
              <a:rPr spc="-70" dirty="0">
                <a:solidFill>
                  <a:srgbClr val="5F357D"/>
                </a:solidFill>
              </a:rPr>
              <a:t> </a:t>
            </a:r>
            <a:r>
              <a:rPr spc="-10" dirty="0">
                <a:solidFill>
                  <a:srgbClr val="5F357D"/>
                </a:solidFill>
              </a:rPr>
              <a:t>Speakers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6986" y="1563115"/>
            <a:ext cx="5005705" cy="50393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37515" indent="-424815">
              <a:lnSpc>
                <a:spcPct val="100000"/>
              </a:lnSpc>
              <a:spcBef>
                <a:spcPts val="105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specific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possible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marR="5080" indent="-425450">
              <a:lnSpc>
                <a:spcPct val="100000"/>
              </a:lnSpc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Identify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members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among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team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speak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other </a:t>
            </a:r>
            <a:r>
              <a:rPr sz="1600" dirty="0">
                <a:latin typeface="Times New Roman"/>
                <a:cs typeface="Times New Roman"/>
              </a:rPr>
              <a:t>languages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know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assist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outreach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when </a:t>
            </a:r>
            <a:r>
              <a:rPr sz="1600" dirty="0">
                <a:latin typeface="Times New Roman"/>
                <a:cs typeface="Times New Roman"/>
              </a:rPr>
              <a:t>connecting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speak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different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languages.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Let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lips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speak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aware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assumptions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Don’t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rush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patient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Speak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little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slowly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r>
              <a:rPr sz="1600" spc="-10" dirty="0">
                <a:latin typeface="Times New Roman"/>
                <a:cs typeface="Times New Roman"/>
              </a:rPr>
              <a:t>loudly</a:t>
            </a: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Repeat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-10" dirty="0">
                <a:latin typeface="Times New Roman"/>
                <a:cs typeface="Times New Roman"/>
              </a:rPr>
              <a:t> necessary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careful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pronunciation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spcBef>
                <a:spcPts val="5"/>
              </a:spcBef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dirty="0">
                <a:latin typeface="Times New Roman"/>
                <a:cs typeface="Times New Roman"/>
              </a:rPr>
              <a:t>Stick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main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points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7515" indent="-424815">
              <a:lnSpc>
                <a:spcPct val="100000"/>
              </a:lnSpc>
              <a:buSzPct val="137500"/>
              <a:buFont typeface="Arial"/>
              <a:buChar char="•"/>
              <a:tabLst>
                <a:tab pos="437515" algn="l"/>
              </a:tabLst>
            </a:pPr>
            <a:r>
              <a:rPr sz="1600" spc="-20" dirty="0">
                <a:latin typeface="Times New Roman"/>
                <a:cs typeface="Times New Roman"/>
              </a:rPr>
              <a:t>Avoid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complicated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medical</a:t>
            </a:r>
            <a:r>
              <a:rPr sz="1600" spc="-10" dirty="0">
                <a:latin typeface="Times New Roman"/>
                <a:cs typeface="Times New Roman"/>
              </a:rPr>
              <a:t> jargon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244" y="1694688"/>
            <a:ext cx="4038587" cy="4040111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B13937B9-E02F-93E0-521F-FE5CD78588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300" y="152846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506" y="1034276"/>
            <a:ext cx="10690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F357D"/>
                </a:solidFill>
              </a:rPr>
              <a:t>Do’s</a:t>
            </a:r>
            <a:r>
              <a:rPr spc="-90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of</a:t>
            </a:r>
            <a:r>
              <a:rPr spc="-75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communicating</a:t>
            </a:r>
            <a:r>
              <a:rPr spc="-65" dirty="0">
                <a:solidFill>
                  <a:srgbClr val="5F357D"/>
                </a:solidFill>
              </a:rPr>
              <a:t> </a:t>
            </a:r>
            <a:r>
              <a:rPr dirty="0">
                <a:solidFill>
                  <a:srgbClr val="5F357D"/>
                </a:solidFill>
              </a:rPr>
              <a:t>with</a:t>
            </a:r>
            <a:r>
              <a:rPr spc="-85" dirty="0">
                <a:solidFill>
                  <a:srgbClr val="5F357D"/>
                </a:solidFill>
              </a:rPr>
              <a:t> </a:t>
            </a:r>
            <a:r>
              <a:rPr spc="-20" dirty="0">
                <a:solidFill>
                  <a:srgbClr val="5F357D"/>
                </a:solidFill>
              </a:rPr>
              <a:t>Limited-</a:t>
            </a:r>
            <a:r>
              <a:rPr dirty="0">
                <a:solidFill>
                  <a:srgbClr val="5F357D"/>
                </a:solidFill>
              </a:rPr>
              <a:t>English</a:t>
            </a:r>
            <a:r>
              <a:rPr spc="-70" dirty="0">
                <a:solidFill>
                  <a:srgbClr val="5F357D"/>
                </a:solidFill>
              </a:rPr>
              <a:t> </a:t>
            </a:r>
            <a:r>
              <a:rPr spc="-10" dirty="0">
                <a:solidFill>
                  <a:srgbClr val="5F357D"/>
                </a:solidFill>
              </a:rPr>
              <a:t>Speakers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1332" y="1994391"/>
            <a:ext cx="583819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75000"/>
              <a:buFont typeface="Century Gothic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Emphasize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words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Century Gothic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75000"/>
              <a:buFont typeface="Century Gothic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sentence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Century Gothic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188595" indent="-342900">
              <a:lnSpc>
                <a:spcPct val="100000"/>
              </a:lnSpc>
              <a:buSzPct val="75000"/>
              <a:buFont typeface="Century Gothic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Keep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pencil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paper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handy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key </a:t>
            </a:r>
            <a:r>
              <a:rPr sz="2400" dirty="0">
                <a:latin typeface="Times New Roman"/>
                <a:cs typeface="Times New Roman"/>
              </a:rPr>
              <a:t>information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down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Century Gothic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382905" indent="-342900">
              <a:lnSpc>
                <a:spcPct val="100000"/>
              </a:lnSpc>
              <a:buSzPct val="75000"/>
              <a:buFont typeface="Century Gothic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illustrate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your </a:t>
            </a:r>
            <a:r>
              <a:rPr sz="2400" dirty="0">
                <a:latin typeface="Times New Roman"/>
                <a:cs typeface="Times New Roman"/>
              </a:rPr>
              <a:t>words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say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Century Gothic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SzPct val="75000"/>
              <a:buFont typeface="Century Gothic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Ask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down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words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difficulty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understanding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1943548"/>
            <a:ext cx="4109869" cy="3696326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7DF5D0DC-BC18-D115-4182-C338737EB8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300" y="152846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562" y="1183858"/>
            <a:ext cx="180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4887" y="2159169"/>
            <a:ext cx="5533390" cy="43319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1464945">
              <a:lnSpc>
                <a:spcPct val="70000"/>
              </a:lnSpc>
              <a:spcBef>
                <a:spcPts val="455"/>
              </a:spcBef>
            </a:pPr>
            <a:r>
              <a:rPr sz="1000" spc="-20" dirty="0">
                <a:latin typeface="Times New Roman"/>
                <a:cs typeface="Times New Roman"/>
              </a:rPr>
              <a:t>chrome-</a:t>
            </a:r>
            <a:r>
              <a:rPr sz="1000" spc="-10" dirty="0">
                <a:latin typeface="Times New Roman"/>
                <a:cs typeface="Times New Roman"/>
              </a:rPr>
              <a:t>extension://efaidnbmnnnibpcajpcglclefindmkaj/https://sph.unc.edu/wp- content/uploads/sites/112/2013/07/define_diversity.pdf</a:t>
            </a:r>
            <a:endParaRPr sz="1000">
              <a:latin typeface="Times New Roman"/>
              <a:cs typeface="Times New Roman"/>
            </a:endParaRPr>
          </a:p>
          <a:p>
            <a:pPr marL="12700" marR="281940" indent="-635">
              <a:lnSpc>
                <a:spcPct val="70000"/>
              </a:lnSpc>
              <a:spcBef>
                <a:spcPts val="790"/>
              </a:spcBef>
            </a:pPr>
            <a:r>
              <a:rPr sz="1000" dirty="0">
                <a:latin typeface="Times New Roman"/>
                <a:cs typeface="Times New Roman"/>
              </a:rPr>
              <a:t>Jordan,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(2022,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28).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Importance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of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diversity in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Healthcare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&amp;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How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to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promote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College.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2"/>
              </a:rPr>
              <a:t>https://www.provocollege.edu/blog/the-importance-of-diversity-</a:t>
            </a:r>
            <a:r>
              <a:rPr sz="1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2"/>
              </a:rPr>
              <a:t>in-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2"/>
              </a:rPr>
              <a:t>healthcare-how-to-promote-</a:t>
            </a:r>
            <a:r>
              <a:rPr sz="10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2"/>
              </a:rPr>
              <a:t>it/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spcBef>
                <a:spcPts val="445"/>
              </a:spcBef>
            </a:pPr>
            <a:r>
              <a:rPr sz="1000" dirty="0">
                <a:latin typeface="Times New Roman"/>
                <a:cs typeface="Times New Roman"/>
              </a:rPr>
              <a:t>St.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George's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University.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(2018,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December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17).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The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Importance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of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Diversity in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Health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Care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Sgu.edu;</a:t>
            </a:r>
            <a:endParaRPr sz="1000">
              <a:latin typeface="Times New Roman"/>
              <a:cs typeface="Times New Roman"/>
            </a:endParaRPr>
          </a:p>
          <a:p>
            <a:pPr marL="12700" marR="131445" indent="-635">
              <a:lnSpc>
                <a:spcPct val="70000"/>
              </a:lnSpc>
              <a:spcBef>
                <a:spcPts val="180"/>
              </a:spcBef>
            </a:pPr>
            <a:r>
              <a:rPr sz="1000" dirty="0">
                <a:latin typeface="Times New Roman"/>
                <a:cs typeface="Times New Roman"/>
              </a:rPr>
              <a:t>Medical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|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George’s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University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|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SGU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Pulse.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3"/>
              </a:rPr>
              <a:t>https://www.sgu.edu/blog/medical/pros-discuss-</a:t>
            </a:r>
            <a:r>
              <a:rPr sz="1000" u="none" spc="-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3"/>
              </a:rPr>
              <a:t>the-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3"/>
              </a:rPr>
              <a:t>importance-of-diversity-in-health-</a:t>
            </a:r>
            <a:r>
              <a:rPr sz="1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3"/>
              </a:rPr>
              <a:t>care/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spcBef>
                <a:spcPts val="445"/>
              </a:spcBef>
            </a:pPr>
            <a:r>
              <a:rPr sz="1000" dirty="0">
                <a:latin typeface="Times New Roman"/>
                <a:cs typeface="Times New Roman"/>
              </a:rPr>
              <a:t>Budiman,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(n.d.).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Key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findings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about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U.S.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immigrants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Research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Center.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Retrieved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17,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2023,</a:t>
            </a:r>
            <a:endParaRPr sz="1000">
              <a:latin typeface="Times New Roman"/>
              <a:cs typeface="Times New Roman"/>
            </a:endParaRPr>
          </a:p>
          <a:p>
            <a:pPr marL="12700" marR="1281430" indent="-635">
              <a:lnSpc>
                <a:spcPct val="70000"/>
              </a:lnSpc>
              <a:spcBef>
                <a:spcPts val="180"/>
              </a:spcBef>
            </a:pP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4"/>
              </a:rPr>
              <a:t>https://www.pewresearch.org/short-reads/2020/08/20/key-findings-about-u-</a:t>
            </a:r>
            <a:r>
              <a:rPr sz="10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4"/>
              </a:rPr>
              <a:t>s-</a:t>
            </a:r>
            <a:r>
              <a:rPr sz="1000" u="none" spc="-25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4"/>
              </a:rPr>
              <a:t>immigrants/#:~:text=Today%2C%20more%20than%2040%20million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</a:pPr>
            <a:r>
              <a:rPr sz="1000" dirty="0">
                <a:latin typeface="Times New Roman"/>
                <a:cs typeface="Times New Roman"/>
              </a:rPr>
              <a:t>CDC.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(2023,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January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5).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Disability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Impacts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All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of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Us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Infographic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|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CDC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Centers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Disease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Control</a:t>
            </a:r>
            <a:r>
              <a:rPr sz="1000" spc="-25" dirty="0">
                <a:latin typeface="Times New Roman"/>
                <a:cs typeface="Times New Roman"/>
              </a:rPr>
              <a:t> and</a:t>
            </a:r>
            <a:endParaRPr sz="1000">
              <a:latin typeface="Times New Roman"/>
              <a:cs typeface="Times New Roman"/>
            </a:endParaRPr>
          </a:p>
          <a:p>
            <a:pPr marL="12700" marR="817244" indent="-635">
              <a:lnSpc>
                <a:spcPct val="70000"/>
              </a:lnSpc>
              <a:spcBef>
                <a:spcPts val="180"/>
              </a:spcBef>
            </a:pPr>
            <a:r>
              <a:rPr sz="1000" spc="-10" dirty="0">
                <a:latin typeface="Times New Roman"/>
                <a:cs typeface="Times New Roman"/>
              </a:rPr>
              <a:t>Prevention.</a:t>
            </a:r>
            <a:r>
              <a:rPr sz="1000" spc="370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5"/>
              </a:rPr>
              <a:t>https://www.cdc.gov/ncbddd/disabilityandhealth/infographic-disability-impacts-</a:t>
            </a:r>
            <a:r>
              <a:rPr sz="1000" u="none" spc="-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5"/>
              </a:rPr>
              <a:t>all.html#:~:text=Up%20to%201%20in%204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spcBef>
                <a:spcPts val="635"/>
              </a:spcBef>
            </a:pPr>
            <a:r>
              <a:rPr sz="1000" i="1" dirty="0">
                <a:latin typeface="Times New Roman"/>
                <a:cs typeface="Times New Roman"/>
              </a:rPr>
              <a:t>Disability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Stats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and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Facts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|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Disability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Funders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Network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–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The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Social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Justice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Movement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of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the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21st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840"/>
              </a:lnSpc>
            </a:pPr>
            <a:r>
              <a:rPr sz="1000" i="1" spc="-10" dirty="0">
                <a:latin typeface="Times New Roman"/>
                <a:cs typeface="Times New Roman"/>
              </a:rPr>
              <a:t>Century…Building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Bridge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Between</a:t>
            </a:r>
            <a:r>
              <a:rPr sz="1000" i="1" spc="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Disability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and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Community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Philanthropy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(n.d.).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840"/>
              </a:lnSpc>
            </a:pPr>
            <a:r>
              <a:rPr sz="1000" spc="-10" dirty="0">
                <a:latin typeface="Times New Roman"/>
                <a:cs typeface="Times New Roman"/>
              </a:rPr>
              <a:t>Www.disabilityfunders.org.</a:t>
            </a:r>
            <a:r>
              <a:rPr sz="1000" spc="34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6"/>
              </a:rPr>
              <a:t>https://www.disabilityfunders.org/disability-stats-</a:t>
            </a:r>
            <a:r>
              <a:rPr sz="1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6"/>
              </a:rPr>
              <a:t>and-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840"/>
              </a:lnSpc>
            </a:pP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6"/>
              </a:rPr>
              <a:t>facts#:~:text=People%20with%20disabilities%20constitute%20the%20largest%20minority%20group%20in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</a:pP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6"/>
              </a:rPr>
              <a:t>%20the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spcBef>
                <a:spcPts val="640"/>
              </a:spcBef>
            </a:pPr>
            <a:r>
              <a:rPr sz="1000" dirty="0">
                <a:latin typeface="Times New Roman"/>
                <a:cs typeface="Times New Roman"/>
              </a:rPr>
              <a:t>Medina,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C.,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&amp;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Mahowald,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(2023,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January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12).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Discrimination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and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Barriers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to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Well-</a:t>
            </a:r>
            <a:r>
              <a:rPr sz="1000" i="1" dirty="0">
                <a:latin typeface="Times New Roman"/>
                <a:cs typeface="Times New Roman"/>
              </a:rPr>
              <a:t>Being: The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State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840"/>
              </a:lnSpc>
            </a:pPr>
            <a:r>
              <a:rPr sz="1000" i="1" dirty="0">
                <a:latin typeface="Times New Roman"/>
                <a:cs typeface="Times New Roman"/>
              </a:rPr>
              <a:t>the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LGBTQI+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Community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in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2022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American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Progress.</a:t>
            </a:r>
            <a:endParaRPr sz="1000">
              <a:latin typeface="Times New Roman"/>
              <a:cs typeface="Times New Roman"/>
            </a:endParaRPr>
          </a:p>
          <a:p>
            <a:pPr marL="12700" marR="43180">
              <a:lnSpc>
                <a:spcPct val="70000"/>
              </a:lnSpc>
              <a:spcBef>
                <a:spcPts val="180"/>
              </a:spcBef>
            </a:pP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7"/>
              </a:rPr>
              <a:t>https://www.americanprogress.org/article/discrimination-and-barriers-to-well-being-the-state-of-the-lgbtqi-</a:t>
            </a:r>
            <a:r>
              <a:rPr sz="1000" u="none" spc="-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7"/>
              </a:rPr>
              <a:t>community-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7"/>
              </a:rPr>
              <a:t>in-</a:t>
            </a:r>
            <a:r>
              <a:rPr sz="1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7"/>
              </a:rPr>
              <a:t>2022/</a:t>
            </a:r>
            <a:endParaRPr sz="1000">
              <a:latin typeface="Times New Roman"/>
              <a:cs typeface="Times New Roman"/>
            </a:endParaRPr>
          </a:p>
          <a:p>
            <a:pPr marL="12700" marR="67310" indent="-635">
              <a:lnSpc>
                <a:spcPct val="70000"/>
              </a:lnSpc>
              <a:spcBef>
                <a:spcPts val="1005"/>
              </a:spcBef>
            </a:pPr>
            <a:r>
              <a:rPr sz="1000" dirty="0">
                <a:latin typeface="Times New Roman"/>
                <a:cs typeface="Times New Roman"/>
              </a:rPr>
              <a:t>U.S.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Department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Health &amp;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Human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Services. (2020).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Culturally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and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Linguistically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Appropriate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Services</a:t>
            </a:r>
            <a:r>
              <a:rPr sz="1000" spc="-10" dirty="0">
                <a:latin typeface="Times New Roman"/>
                <a:cs typeface="Times New Roman"/>
              </a:rPr>
              <a:t>. </a:t>
            </a:r>
            <a:r>
              <a:rPr sz="1000" dirty="0">
                <a:latin typeface="Times New Roman"/>
                <a:cs typeface="Times New Roman"/>
              </a:rPr>
              <a:t>Think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Cultural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Health.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8"/>
              </a:rPr>
              <a:t>https://thinkculturalhealth.hhs.gov/clas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spcBef>
                <a:spcPts val="640"/>
              </a:spcBef>
            </a:pPr>
            <a:r>
              <a:rPr sz="1000" dirty="0">
                <a:latin typeface="Times New Roman"/>
                <a:cs typeface="Times New Roman"/>
              </a:rPr>
              <a:t>National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Institutes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Health.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(2021).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Cultural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respect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National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Institutes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Health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(NIH).</a:t>
            </a:r>
            <a:endParaRPr sz="1000">
              <a:latin typeface="Times New Roman"/>
              <a:cs typeface="Times New Roman"/>
            </a:endParaRPr>
          </a:p>
          <a:p>
            <a:pPr marL="12700" marR="516890">
              <a:lnSpc>
                <a:spcPct val="70000"/>
              </a:lnSpc>
              <a:spcBef>
                <a:spcPts val="180"/>
              </a:spcBef>
            </a:pP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9"/>
              </a:rPr>
              <a:t>https://www.nih.gov/institutes-nih/nih-office-director/office-communications-public-liaison/clear-</a:t>
            </a:r>
            <a:r>
              <a:rPr sz="1000" u="none" spc="-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9"/>
              </a:rPr>
              <a:t>communication/cultural-respect</a:t>
            </a:r>
            <a:endParaRPr sz="1000">
              <a:latin typeface="Times New Roman"/>
              <a:cs typeface="Times New Roman"/>
            </a:endParaRPr>
          </a:p>
          <a:p>
            <a:pPr marL="12700" marR="172720">
              <a:lnSpc>
                <a:spcPct val="70000"/>
              </a:lnSpc>
              <a:spcBef>
                <a:spcPts val="994"/>
              </a:spcBef>
            </a:pPr>
            <a:r>
              <a:rPr sz="1000" dirty="0">
                <a:latin typeface="Times New Roman"/>
                <a:cs typeface="Times New Roman"/>
              </a:rPr>
              <a:t>Agency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Healthcare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Research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Quality.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(2015,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February).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Consider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Culture,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Customs,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and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Beliefs: </a:t>
            </a:r>
            <a:r>
              <a:rPr sz="1000" i="1" dirty="0">
                <a:latin typeface="Times New Roman"/>
                <a:cs typeface="Times New Roman"/>
              </a:rPr>
              <a:t>Tool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#10</a:t>
            </a:r>
            <a:r>
              <a:rPr sz="1000" dirty="0">
                <a:latin typeface="Times New Roman"/>
                <a:cs typeface="Times New Roman"/>
              </a:rPr>
              <a:t>. </a:t>
            </a:r>
            <a:r>
              <a:rPr sz="1000" spc="-10" dirty="0">
                <a:latin typeface="Times New Roman"/>
                <a:cs typeface="Times New Roman"/>
              </a:rPr>
              <a:t>Www.ahrq.gov.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10"/>
              </a:rPr>
              <a:t>https://www.ahrq.gov/health-literacy/improve/precautions/tool10.html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5266" y="6728121"/>
            <a:ext cx="29845" cy="5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00"/>
              </a:lnSpc>
              <a:spcBef>
                <a:spcPts val="95"/>
              </a:spcBef>
            </a:pPr>
            <a:r>
              <a:rPr sz="100" spc="-45" dirty="0">
                <a:latin typeface="Arial"/>
                <a:cs typeface="Arial"/>
              </a:rPr>
              <a:t>•</a:t>
            </a:r>
            <a:endParaRPr sz="100">
              <a:latin typeface="Arial"/>
              <a:cs typeface="Arial"/>
            </a:endParaRPr>
          </a:p>
          <a:p>
            <a:pPr algn="ctr">
              <a:lnSpc>
                <a:spcPts val="100"/>
              </a:lnSpc>
            </a:pPr>
            <a:r>
              <a:rPr sz="100" spc="-45" dirty="0">
                <a:latin typeface="Arial"/>
                <a:cs typeface="Arial"/>
              </a:rPr>
              <a:t>•</a:t>
            </a:r>
            <a:endParaRPr sz="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7095" y="3556"/>
            <a:ext cx="4181855" cy="284479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319FA89E-75CA-0751-22D5-72773A3890D6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10629" y="197702"/>
            <a:ext cx="2057399" cy="7491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1"/>
            <a:ext cx="11753087" cy="5998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7979" y="759848"/>
            <a:ext cx="9407525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525"/>
              </a:lnSpc>
              <a:spcBef>
                <a:spcPts val="100"/>
              </a:spcBef>
            </a:pPr>
            <a:r>
              <a:rPr sz="6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Thank</a:t>
            </a:r>
            <a:r>
              <a:rPr sz="6600" b="0" spc="-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spc="-57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6600" b="0" spc="95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6600" b="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endParaRPr sz="6600">
              <a:latin typeface="Times New Roman"/>
              <a:cs typeface="Times New Roman"/>
            </a:endParaRPr>
          </a:p>
          <a:p>
            <a:pPr marL="12065" marR="5080" algn="ctr">
              <a:lnSpc>
                <a:spcPts val="7130"/>
              </a:lnSpc>
              <a:spcBef>
                <a:spcPts val="490"/>
              </a:spcBef>
            </a:pPr>
            <a:r>
              <a:rPr sz="6600" b="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6600" b="0" spc="-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6600" b="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dirty="0">
                <a:solidFill>
                  <a:srgbClr val="FFFFFF"/>
                </a:solidFill>
                <a:latin typeface="Times New Roman"/>
                <a:cs typeface="Times New Roman"/>
              </a:rPr>
              <a:t>Imperial</a:t>
            </a:r>
            <a:r>
              <a:rPr sz="66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Network Provider!</a:t>
            </a:r>
            <a:endParaRPr sz="6600">
              <a:latin typeface="Times New Roman"/>
              <a:cs typeface="Times New Roman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AF3E42D9-D216-712F-7ABC-DB5FDA3762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4419600"/>
            <a:ext cx="25908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1427479"/>
            <a:ext cx="16884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357D"/>
                </a:solidFill>
              </a:rPr>
              <a:t>Agenda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38847" y="2355507"/>
            <a:ext cx="4286885" cy="87630"/>
            <a:chOff x="738847" y="2355507"/>
            <a:chExt cx="4286885" cy="87630"/>
          </a:xfrm>
        </p:grpSpPr>
        <p:sp>
          <p:nvSpPr>
            <p:cNvPr id="4" name="object 4"/>
            <p:cNvSpPr/>
            <p:nvPr/>
          </p:nvSpPr>
          <p:spPr>
            <a:xfrm>
              <a:off x="759357" y="2382656"/>
              <a:ext cx="4244975" cy="48895"/>
            </a:xfrm>
            <a:custGeom>
              <a:avLst/>
              <a:gdLst/>
              <a:ahLst/>
              <a:cxnLst/>
              <a:rect l="l" t="t" r="r" b="b"/>
              <a:pathLst>
                <a:path w="4244975" h="48894">
                  <a:moveTo>
                    <a:pt x="2873059" y="21953"/>
                  </a:moveTo>
                  <a:lnTo>
                    <a:pt x="2039062" y="21953"/>
                  </a:lnTo>
                  <a:lnTo>
                    <a:pt x="2085278" y="23225"/>
                  </a:lnTo>
                  <a:lnTo>
                    <a:pt x="2142627" y="26477"/>
                  </a:lnTo>
                  <a:lnTo>
                    <a:pt x="2155877" y="27533"/>
                  </a:lnTo>
                  <a:lnTo>
                    <a:pt x="2277206" y="37495"/>
                  </a:lnTo>
                  <a:lnTo>
                    <a:pt x="2334714" y="41715"/>
                  </a:lnTo>
                  <a:lnTo>
                    <a:pt x="2387000" y="44863"/>
                  </a:lnTo>
                  <a:lnTo>
                    <a:pt x="2435067" y="47020"/>
                  </a:lnTo>
                  <a:lnTo>
                    <a:pt x="2479920" y="48268"/>
                  </a:lnTo>
                  <a:lnTo>
                    <a:pt x="2522563" y="48689"/>
                  </a:lnTo>
                  <a:lnTo>
                    <a:pt x="2564002" y="48366"/>
                  </a:lnTo>
                  <a:lnTo>
                    <a:pt x="2605239" y="47379"/>
                  </a:lnTo>
                  <a:lnTo>
                    <a:pt x="2691129" y="43744"/>
                  </a:lnTo>
                  <a:lnTo>
                    <a:pt x="2966868" y="29342"/>
                  </a:lnTo>
                  <a:lnTo>
                    <a:pt x="3024992" y="27524"/>
                  </a:lnTo>
                  <a:lnTo>
                    <a:pt x="3079587" y="26534"/>
                  </a:lnTo>
                  <a:lnTo>
                    <a:pt x="3777602" y="26238"/>
                  </a:lnTo>
                  <a:lnTo>
                    <a:pt x="3792579" y="25658"/>
                  </a:lnTo>
                  <a:lnTo>
                    <a:pt x="3768849" y="25658"/>
                  </a:lnTo>
                  <a:lnTo>
                    <a:pt x="3713875" y="25099"/>
                  </a:lnTo>
                  <a:lnTo>
                    <a:pt x="3656601" y="23755"/>
                  </a:lnTo>
                  <a:lnTo>
                    <a:pt x="3615974" y="22228"/>
                  </a:lnTo>
                  <a:lnTo>
                    <a:pt x="2884492" y="22228"/>
                  </a:lnTo>
                  <a:lnTo>
                    <a:pt x="2873059" y="21953"/>
                  </a:lnTo>
                  <a:close/>
                </a:path>
                <a:path w="4244975" h="48894">
                  <a:moveTo>
                    <a:pt x="808458" y="1801"/>
                  </a:moveTo>
                  <a:lnTo>
                    <a:pt x="765212" y="2008"/>
                  </a:lnTo>
                  <a:lnTo>
                    <a:pt x="717916" y="3376"/>
                  </a:lnTo>
                  <a:lnTo>
                    <a:pt x="663579" y="5845"/>
                  </a:lnTo>
                  <a:lnTo>
                    <a:pt x="457591" y="17420"/>
                  </a:lnTo>
                  <a:lnTo>
                    <a:pt x="442027" y="18243"/>
                  </a:lnTo>
                  <a:lnTo>
                    <a:pt x="390841" y="20770"/>
                  </a:lnTo>
                  <a:lnTo>
                    <a:pt x="343315" y="22746"/>
                  </a:lnTo>
                  <a:lnTo>
                    <a:pt x="380485" y="24123"/>
                  </a:lnTo>
                  <a:lnTo>
                    <a:pt x="448033" y="27533"/>
                  </a:lnTo>
                  <a:lnTo>
                    <a:pt x="587009" y="36156"/>
                  </a:lnTo>
                  <a:lnTo>
                    <a:pt x="643766" y="38916"/>
                  </a:lnTo>
                  <a:lnTo>
                    <a:pt x="693963" y="40557"/>
                  </a:lnTo>
                  <a:lnTo>
                    <a:pt x="739486" y="41235"/>
                  </a:lnTo>
                  <a:lnTo>
                    <a:pt x="782221" y="41107"/>
                  </a:lnTo>
                  <a:lnTo>
                    <a:pt x="824054" y="40327"/>
                  </a:lnTo>
                  <a:lnTo>
                    <a:pt x="1349248" y="26476"/>
                  </a:lnTo>
                  <a:lnTo>
                    <a:pt x="1434932" y="25606"/>
                  </a:lnTo>
                  <a:lnTo>
                    <a:pt x="1700041" y="25549"/>
                  </a:lnTo>
                  <a:lnTo>
                    <a:pt x="1654839" y="24575"/>
                  </a:lnTo>
                  <a:lnTo>
                    <a:pt x="1609353" y="22403"/>
                  </a:lnTo>
                  <a:lnTo>
                    <a:pt x="1565172" y="18883"/>
                  </a:lnTo>
                  <a:lnTo>
                    <a:pt x="1559730" y="18243"/>
                  </a:lnTo>
                  <a:lnTo>
                    <a:pt x="1110155" y="18243"/>
                  </a:lnTo>
                  <a:lnTo>
                    <a:pt x="1055997" y="17417"/>
                  </a:lnTo>
                  <a:lnTo>
                    <a:pt x="1000811" y="13833"/>
                  </a:lnTo>
                  <a:lnTo>
                    <a:pt x="943832" y="8772"/>
                  </a:lnTo>
                  <a:lnTo>
                    <a:pt x="894776" y="5121"/>
                  </a:lnTo>
                  <a:lnTo>
                    <a:pt x="850649" y="2818"/>
                  </a:lnTo>
                  <a:lnTo>
                    <a:pt x="808458" y="1801"/>
                  </a:lnTo>
                  <a:close/>
                </a:path>
                <a:path w="4244975" h="48894">
                  <a:moveTo>
                    <a:pt x="1700041" y="25549"/>
                  </a:moveTo>
                  <a:lnTo>
                    <a:pt x="1443049" y="25549"/>
                  </a:lnTo>
                  <a:lnTo>
                    <a:pt x="1495498" y="25606"/>
                  </a:lnTo>
                  <a:lnTo>
                    <a:pt x="1567926" y="26477"/>
                  </a:lnTo>
                  <a:lnTo>
                    <a:pt x="1631829" y="28004"/>
                  </a:lnTo>
                  <a:lnTo>
                    <a:pt x="1786758" y="33984"/>
                  </a:lnTo>
                  <a:lnTo>
                    <a:pt x="1828920" y="34143"/>
                  </a:lnTo>
                  <a:lnTo>
                    <a:pt x="1863323" y="33008"/>
                  </a:lnTo>
                  <a:lnTo>
                    <a:pt x="1892330" y="30989"/>
                  </a:lnTo>
                  <a:lnTo>
                    <a:pt x="1930025" y="27308"/>
                  </a:lnTo>
                  <a:lnTo>
                    <a:pt x="1943599" y="25934"/>
                  </a:lnTo>
                  <a:lnTo>
                    <a:pt x="1947494" y="25614"/>
                  </a:lnTo>
                  <a:lnTo>
                    <a:pt x="1749861" y="25614"/>
                  </a:lnTo>
                  <a:lnTo>
                    <a:pt x="1701663" y="25584"/>
                  </a:lnTo>
                  <a:lnTo>
                    <a:pt x="1700041" y="25549"/>
                  </a:lnTo>
                  <a:close/>
                </a:path>
                <a:path w="4244975" h="48894">
                  <a:moveTo>
                    <a:pt x="3777602" y="26238"/>
                  </a:moveTo>
                  <a:lnTo>
                    <a:pt x="3131172" y="26238"/>
                  </a:lnTo>
                  <a:lnTo>
                    <a:pt x="3180267" y="26503"/>
                  </a:lnTo>
                  <a:lnTo>
                    <a:pt x="3497918" y="32859"/>
                  </a:lnTo>
                  <a:lnTo>
                    <a:pt x="3545821" y="32810"/>
                  </a:lnTo>
                  <a:lnTo>
                    <a:pt x="3595916" y="32121"/>
                  </a:lnTo>
                  <a:lnTo>
                    <a:pt x="3771467" y="26476"/>
                  </a:lnTo>
                  <a:lnTo>
                    <a:pt x="3777602" y="26238"/>
                  </a:lnTo>
                  <a:close/>
                </a:path>
                <a:path w="4244975" h="48894">
                  <a:moveTo>
                    <a:pt x="356" y="13833"/>
                  </a:moveTo>
                  <a:lnTo>
                    <a:pt x="110" y="18239"/>
                  </a:lnTo>
                  <a:lnTo>
                    <a:pt x="0" y="22228"/>
                  </a:lnTo>
                  <a:lnTo>
                    <a:pt x="1093" y="24575"/>
                  </a:lnTo>
                  <a:lnTo>
                    <a:pt x="1095" y="24848"/>
                  </a:lnTo>
                  <a:lnTo>
                    <a:pt x="356" y="32121"/>
                  </a:lnTo>
                  <a:lnTo>
                    <a:pt x="37253" y="28246"/>
                  </a:lnTo>
                  <a:lnTo>
                    <a:pt x="76120" y="25074"/>
                  </a:lnTo>
                  <a:lnTo>
                    <a:pt x="111055" y="23038"/>
                  </a:lnTo>
                  <a:lnTo>
                    <a:pt x="85318" y="21642"/>
                  </a:lnTo>
                  <a:lnTo>
                    <a:pt x="42669" y="18239"/>
                  </a:lnTo>
                  <a:lnTo>
                    <a:pt x="356" y="13833"/>
                  </a:lnTo>
                  <a:close/>
                </a:path>
                <a:path w="4244975" h="48894">
                  <a:moveTo>
                    <a:pt x="4244696" y="13833"/>
                  </a:moveTo>
                  <a:lnTo>
                    <a:pt x="4199569" y="14680"/>
                  </a:lnTo>
                  <a:lnTo>
                    <a:pt x="4109351" y="17420"/>
                  </a:lnTo>
                  <a:lnTo>
                    <a:pt x="4027316" y="20414"/>
                  </a:lnTo>
                  <a:lnTo>
                    <a:pt x="4045463" y="20507"/>
                  </a:lnTo>
                  <a:lnTo>
                    <a:pt x="4093953" y="21658"/>
                  </a:lnTo>
                  <a:lnTo>
                    <a:pt x="4143142" y="23873"/>
                  </a:lnTo>
                  <a:lnTo>
                    <a:pt x="4193386" y="27316"/>
                  </a:lnTo>
                  <a:lnTo>
                    <a:pt x="4244696" y="32121"/>
                  </a:lnTo>
                  <a:lnTo>
                    <a:pt x="4244569" y="25214"/>
                  </a:lnTo>
                  <a:lnTo>
                    <a:pt x="4244323" y="21331"/>
                  </a:lnTo>
                  <a:lnTo>
                    <a:pt x="4244430" y="17417"/>
                  </a:lnTo>
                  <a:lnTo>
                    <a:pt x="4244696" y="13833"/>
                  </a:lnTo>
                  <a:close/>
                </a:path>
                <a:path w="4244975" h="48894">
                  <a:moveTo>
                    <a:pt x="3793923" y="25606"/>
                  </a:moveTo>
                  <a:lnTo>
                    <a:pt x="3768849" y="25658"/>
                  </a:lnTo>
                  <a:lnTo>
                    <a:pt x="3792579" y="25658"/>
                  </a:lnTo>
                  <a:lnTo>
                    <a:pt x="3793923" y="25606"/>
                  </a:lnTo>
                  <a:close/>
                </a:path>
                <a:path w="4244975" h="48894">
                  <a:moveTo>
                    <a:pt x="209865" y="20367"/>
                  </a:moveTo>
                  <a:lnTo>
                    <a:pt x="161895" y="21075"/>
                  </a:lnTo>
                  <a:lnTo>
                    <a:pt x="117490" y="22664"/>
                  </a:lnTo>
                  <a:lnTo>
                    <a:pt x="111055" y="23038"/>
                  </a:lnTo>
                  <a:lnTo>
                    <a:pt x="128221" y="23970"/>
                  </a:lnTo>
                  <a:lnTo>
                    <a:pt x="172626" y="25290"/>
                  </a:lnTo>
                  <a:lnTo>
                    <a:pt x="219447" y="25634"/>
                  </a:lnTo>
                  <a:lnTo>
                    <a:pt x="269598" y="25034"/>
                  </a:lnTo>
                  <a:lnTo>
                    <a:pt x="323995" y="23522"/>
                  </a:lnTo>
                  <a:lnTo>
                    <a:pt x="343315" y="22746"/>
                  </a:lnTo>
                  <a:lnTo>
                    <a:pt x="318628" y="21831"/>
                  </a:lnTo>
                  <a:lnTo>
                    <a:pt x="261932" y="20599"/>
                  </a:lnTo>
                  <a:lnTo>
                    <a:pt x="209865" y="20367"/>
                  </a:lnTo>
                  <a:close/>
                </a:path>
                <a:path w="4244975" h="48894">
                  <a:moveTo>
                    <a:pt x="2560240" y="0"/>
                  </a:moveTo>
                  <a:lnTo>
                    <a:pt x="2509763" y="577"/>
                  </a:lnTo>
                  <a:lnTo>
                    <a:pt x="2457664" y="1845"/>
                  </a:lnTo>
                  <a:lnTo>
                    <a:pt x="2015034" y="17420"/>
                  </a:lnTo>
                  <a:lnTo>
                    <a:pt x="1926600" y="20770"/>
                  </a:lnTo>
                  <a:lnTo>
                    <a:pt x="1799466" y="24848"/>
                  </a:lnTo>
                  <a:lnTo>
                    <a:pt x="1749861" y="25614"/>
                  </a:lnTo>
                  <a:lnTo>
                    <a:pt x="1947599" y="25606"/>
                  </a:lnTo>
                  <a:lnTo>
                    <a:pt x="1970584" y="23718"/>
                  </a:lnTo>
                  <a:lnTo>
                    <a:pt x="2001618" y="22254"/>
                  </a:lnTo>
                  <a:lnTo>
                    <a:pt x="2873059" y="21953"/>
                  </a:lnTo>
                  <a:lnTo>
                    <a:pt x="2847114" y="21331"/>
                  </a:lnTo>
                  <a:lnTo>
                    <a:pt x="2811472" y="18648"/>
                  </a:lnTo>
                  <a:lnTo>
                    <a:pt x="2802750" y="17417"/>
                  </a:lnTo>
                  <a:lnTo>
                    <a:pt x="2739685" y="8233"/>
                  </a:lnTo>
                  <a:lnTo>
                    <a:pt x="2698820" y="4231"/>
                  </a:lnTo>
                  <a:lnTo>
                    <a:pt x="2655082" y="1645"/>
                  </a:lnTo>
                  <a:lnTo>
                    <a:pt x="2608785" y="295"/>
                  </a:lnTo>
                  <a:lnTo>
                    <a:pt x="2560240" y="0"/>
                  </a:lnTo>
                  <a:close/>
                </a:path>
                <a:path w="4244975" h="48894">
                  <a:moveTo>
                    <a:pt x="3997401" y="20262"/>
                  </a:moveTo>
                  <a:lnTo>
                    <a:pt x="3949414" y="20770"/>
                  </a:lnTo>
                  <a:lnTo>
                    <a:pt x="3901483" y="21866"/>
                  </a:lnTo>
                  <a:lnTo>
                    <a:pt x="3793923" y="25606"/>
                  </a:lnTo>
                  <a:lnTo>
                    <a:pt x="3821761" y="25548"/>
                  </a:lnTo>
                  <a:lnTo>
                    <a:pt x="3922360" y="23792"/>
                  </a:lnTo>
                  <a:lnTo>
                    <a:pt x="4017638" y="20768"/>
                  </a:lnTo>
                  <a:lnTo>
                    <a:pt x="4027316" y="20414"/>
                  </a:lnTo>
                  <a:lnTo>
                    <a:pt x="3997401" y="20262"/>
                  </a:lnTo>
                  <a:close/>
                </a:path>
                <a:path w="4244975" h="48894">
                  <a:moveTo>
                    <a:pt x="3270502" y="6913"/>
                  </a:moveTo>
                  <a:lnTo>
                    <a:pt x="3211890" y="7766"/>
                  </a:lnTo>
                  <a:lnTo>
                    <a:pt x="3156646" y="9618"/>
                  </a:lnTo>
                  <a:lnTo>
                    <a:pt x="3104567" y="12121"/>
                  </a:lnTo>
                  <a:lnTo>
                    <a:pt x="3013627" y="17420"/>
                  </a:lnTo>
                  <a:lnTo>
                    <a:pt x="2998872" y="18243"/>
                  </a:lnTo>
                  <a:lnTo>
                    <a:pt x="2965273" y="20060"/>
                  </a:lnTo>
                  <a:lnTo>
                    <a:pt x="2923810" y="21688"/>
                  </a:lnTo>
                  <a:lnTo>
                    <a:pt x="2884492" y="22228"/>
                  </a:lnTo>
                  <a:lnTo>
                    <a:pt x="3615974" y="22228"/>
                  </a:lnTo>
                  <a:lnTo>
                    <a:pt x="3596788" y="21507"/>
                  </a:lnTo>
                  <a:lnTo>
                    <a:pt x="3534196" y="18239"/>
                  </a:lnTo>
                  <a:lnTo>
                    <a:pt x="3521956" y="17417"/>
                  </a:lnTo>
                  <a:lnTo>
                    <a:pt x="3398646" y="9598"/>
                  </a:lnTo>
                  <a:lnTo>
                    <a:pt x="3332686" y="7408"/>
                  </a:lnTo>
                  <a:lnTo>
                    <a:pt x="3270502" y="6913"/>
                  </a:lnTo>
                  <a:close/>
                </a:path>
                <a:path w="4244975" h="48894">
                  <a:moveTo>
                    <a:pt x="1420909" y="6472"/>
                  </a:moveTo>
                  <a:lnTo>
                    <a:pt x="1370145" y="6747"/>
                  </a:lnTo>
                  <a:lnTo>
                    <a:pt x="1319146" y="8677"/>
                  </a:lnTo>
                  <a:lnTo>
                    <a:pt x="1215914" y="14562"/>
                  </a:lnTo>
                  <a:lnTo>
                    <a:pt x="1163416" y="17046"/>
                  </a:lnTo>
                  <a:lnTo>
                    <a:pt x="1110155" y="18243"/>
                  </a:lnTo>
                  <a:lnTo>
                    <a:pt x="1559730" y="18243"/>
                  </a:lnTo>
                  <a:lnTo>
                    <a:pt x="1522260" y="13833"/>
                  </a:lnTo>
                  <a:lnTo>
                    <a:pt x="1471570" y="8589"/>
                  </a:lnTo>
                  <a:lnTo>
                    <a:pt x="1420909" y="64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9485" y="2376144"/>
              <a:ext cx="4245610" cy="46355"/>
            </a:xfrm>
            <a:custGeom>
              <a:avLst/>
              <a:gdLst/>
              <a:ahLst/>
              <a:cxnLst/>
              <a:rect l="l" t="t" r="r" b="b"/>
              <a:pathLst>
                <a:path w="4245610" h="46355">
                  <a:moveTo>
                    <a:pt x="228" y="20345"/>
                  </a:moveTo>
                  <a:lnTo>
                    <a:pt x="67222" y="14216"/>
                  </a:lnTo>
                  <a:lnTo>
                    <a:pt x="126992" y="9787"/>
                  </a:lnTo>
                  <a:lnTo>
                    <a:pt x="181158" y="6984"/>
                  </a:lnTo>
                  <a:lnTo>
                    <a:pt x="231342" y="5738"/>
                  </a:lnTo>
                  <a:lnTo>
                    <a:pt x="279164" y="5977"/>
                  </a:lnTo>
                  <a:lnTo>
                    <a:pt x="326244" y="7628"/>
                  </a:lnTo>
                  <a:lnTo>
                    <a:pt x="374202" y="10621"/>
                  </a:lnTo>
                  <a:lnTo>
                    <a:pt x="424658" y="14884"/>
                  </a:lnTo>
                  <a:lnTo>
                    <a:pt x="479234" y="20345"/>
                  </a:lnTo>
                  <a:lnTo>
                    <a:pt x="530904" y="24172"/>
                  </a:lnTo>
                  <a:lnTo>
                    <a:pt x="582747" y="25261"/>
                  </a:lnTo>
                  <a:lnTo>
                    <a:pt x="634383" y="24318"/>
                  </a:lnTo>
                  <a:lnTo>
                    <a:pt x="685433" y="22053"/>
                  </a:lnTo>
                  <a:lnTo>
                    <a:pt x="735520" y="19173"/>
                  </a:lnTo>
                  <a:lnTo>
                    <a:pt x="784264" y="16387"/>
                  </a:lnTo>
                  <a:lnTo>
                    <a:pt x="831287" y="14403"/>
                  </a:lnTo>
                  <a:lnTo>
                    <a:pt x="876210" y="13929"/>
                  </a:lnTo>
                  <a:lnTo>
                    <a:pt x="918653" y="15674"/>
                  </a:lnTo>
                  <a:lnTo>
                    <a:pt x="958240" y="20345"/>
                  </a:lnTo>
                  <a:lnTo>
                    <a:pt x="994989" y="25697"/>
                  </a:lnTo>
                  <a:lnTo>
                    <a:pt x="1035823" y="30137"/>
                  </a:lnTo>
                  <a:lnTo>
                    <a:pt x="1080350" y="33611"/>
                  </a:lnTo>
                  <a:lnTo>
                    <a:pt x="1128174" y="36067"/>
                  </a:lnTo>
                  <a:lnTo>
                    <a:pt x="1178901" y="37453"/>
                  </a:lnTo>
                  <a:lnTo>
                    <a:pt x="1232136" y="37716"/>
                  </a:lnTo>
                  <a:lnTo>
                    <a:pt x="1287485" y="36803"/>
                  </a:lnTo>
                  <a:lnTo>
                    <a:pt x="1344554" y="34662"/>
                  </a:lnTo>
                  <a:lnTo>
                    <a:pt x="1402948" y="31240"/>
                  </a:lnTo>
                  <a:lnTo>
                    <a:pt x="1462272" y="26486"/>
                  </a:lnTo>
                  <a:lnTo>
                    <a:pt x="1522133" y="20345"/>
                  </a:lnTo>
                  <a:lnTo>
                    <a:pt x="1569406" y="15289"/>
                  </a:lnTo>
                  <a:lnTo>
                    <a:pt x="1616959" y="10906"/>
                  </a:lnTo>
                  <a:lnTo>
                    <a:pt x="1664802" y="7222"/>
                  </a:lnTo>
                  <a:lnTo>
                    <a:pt x="1712947" y="4263"/>
                  </a:lnTo>
                  <a:lnTo>
                    <a:pt x="1761402" y="2055"/>
                  </a:lnTo>
                  <a:lnTo>
                    <a:pt x="1810181" y="625"/>
                  </a:lnTo>
                  <a:lnTo>
                    <a:pt x="1859294" y="0"/>
                  </a:lnTo>
                  <a:lnTo>
                    <a:pt x="1908751" y="204"/>
                  </a:lnTo>
                  <a:lnTo>
                    <a:pt x="1958564" y="1265"/>
                  </a:lnTo>
                  <a:lnTo>
                    <a:pt x="2008743" y="3210"/>
                  </a:lnTo>
                  <a:lnTo>
                    <a:pt x="2059300" y="6064"/>
                  </a:lnTo>
                  <a:lnTo>
                    <a:pt x="2110244" y="9853"/>
                  </a:lnTo>
                  <a:lnTo>
                    <a:pt x="2161589" y="14605"/>
                  </a:lnTo>
                  <a:lnTo>
                    <a:pt x="2213343" y="20345"/>
                  </a:lnTo>
                  <a:lnTo>
                    <a:pt x="2282140" y="27295"/>
                  </a:lnTo>
                  <a:lnTo>
                    <a:pt x="2343871" y="31071"/>
                  </a:lnTo>
                  <a:lnTo>
                    <a:pt x="2399797" y="32286"/>
                  </a:lnTo>
                  <a:lnTo>
                    <a:pt x="2451181" y="31548"/>
                  </a:lnTo>
                  <a:lnTo>
                    <a:pt x="2499285" y="29470"/>
                  </a:lnTo>
                  <a:lnTo>
                    <a:pt x="2545371" y="26662"/>
                  </a:lnTo>
                  <a:lnTo>
                    <a:pt x="2590703" y="23734"/>
                  </a:lnTo>
                  <a:lnTo>
                    <a:pt x="2636542" y="21298"/>
                  </a:lnTo>
                  <a:lnTo>
                    <a:pt x="2684151" y="19965"/>
                  </a:lnTo>
                  <a:lnTo>
                    <a:pt x="2734792" y="20345"/>
                  </a:lnTo>
                  <a:lnTo>
                    <a:pt x="2787711" y="21149"/>
                  </a:lnTo>
                  <a:lnTo>
                    <a:pt x="2841135" y="20901"/>
                  </a:lnTo>
                  <a:lnTo>
                    <a:pt x="2894810" y="19927"/>
                  </a:lnTo>
                  <a:lnTo>
                    <a:pt x="2948483" y="18556"/>
                  </a:lnTo>
                  <a:lnTo>
                    <a:pt x="3001899" y="17116"/>
                  </a:lnTo>
                  <a:lnTo>
                    <a:pt x="3054804" y="15934"/>
                  </a:lnTo>
                  <a:lnTo>
                    <a:pt x="3106945" y="15338"/>
                  </a:lnTo>
                  <a:lnTo>
                    <a:pt x="3158067" y="15656"/>
                  </a:lnTo>
                  <a:lnTo>
                    <a:pt x="3207917" y="17216"/>
                  </a:lnTo>
                  <a:lnTo>
                    <a:pt x="3256241" y="20345"/>
                  </a:lnTo>
                  <a:lnTo>
                    <a:pt x="3284517" y="22166"/>
                  </a:lnTo>
                  <a:lnTo>
                    <a:pt x="3318956" y="23434"/>
                  </a:lnTo>
                  <a:lnTo>
                    <a:pt x="3358934" y="24212"/>
                  </a:lnTo>
                  <a:lnTo>
                    <a:pt x="3403831" y="24562"/>
                  </a:lnTo>
                  <a:lnTo>
                    <a:pt x="3453024" y="24544"/>
                  </a:lnTo>
                  <a:lnTo>
                    <a:pt x="3505892" y="24221"/>
                  </a:lnTo>
                  <a:lnTo>
                    <a:pt x="3561812" y="23654"/>
                  </a:lnTo>
                  <a:lnTo>
                    <a:pt x="3620162" y="22906"/>
                  </a:lnTo>
                  <a:lnTo>
                    <a:pt x="3680322" y="22038"/>
                  </a:lnTo>
                  <a:lnTo>
                    <a:pt x="3741668" y="21112"/>
                  </a:lnTo>
                  <a:lnTo>
                    <a:pt x="3803579" y="20189"/>
                  </a:lnTo>
                  <a:lnTo>
                    <a:pt x="3865433" y="19331"/>
                  </a:lnTo>
                  <a:lnTo>
                    <a:pt x="3926608" y="18601"/>
                  </a:lnTo>
                  <a:lnTo>
                    <a:pt x="3986482" y="18059"/>
                  </a:lnTo>
                  <a:lnTo>
                    <a:pt x="4044432" y="17768"/>
                  </a:lnTo>
                  <a:lnTo>
                    <a:pt x="4099838" y="17790"/>
                  </a:lnTo>
                  <a:lnTo>
                    <a:pt x="4152078" y="18185"/>
                  </a:lnTo>
                  <a:lnTo>
                    <a:pt x="4200528" y="19016"/>
                  </a:lnTo>
                  <a:lnTo>
                    <a:pt x="4244568" y="20345"/>
                  </a:lnTo>
                  <a:lnTo>
                    <a:pt x="4245457" y="29324"/>
                  </a:lnTo>
                  <a:lnTo>
                    <a:pt x="4244022" y="29705"/>
                  </a:lnTo>
                  <a:lnTo>
                    <a:pt x="4244568" y="38633"/>
                  </a:lnTo>
                  <a:lnTo>
                    <a:pt x="4202464" y="40932"/>
                  </a:lnTo>
                  <a:lnTo>
                    <a:pt x="4161097" y="42005"/>
                  </a:lnTo>
                  <a:lnTo>
                    <a:pt x="4119911" y="42081"/>
                  </a:lnTo>
                  <a:lnTo>
                    <a:pt x="4078351" y="41390"/>
                  </a:lnTo>
                  <a:lnTo>
                    <a:pt x="4035860" y="40162"/>
                  </a:lnTo>
                  <a:lnTo>
                    <a:pt x="3991884" y="38629"/>
                  </a:lnTo>
                  <a:lnTo>
                    <a:pt x="3945867" y="37018"/>
                  </a:lnTo>
                  <a:lnTo>
                    <a:pt x="3897253" y="35561"/>
                  </a:lnTo>
                  <a:lnTo>
                    <a:pt x="3845487" y="34488"/>
                  </a:lnTo>
                  <a:lnTo>
                    <a:pt x="3790013" y="34029"/>
                  </a:lnTo>
                  <a:lnTo>
                    <a:pt x="3730276" y="34413"/>
                  </a:lnTo>
                  <a:lnTo>
                    <a:pt x="3665719" y="35871"/>
                  </a:lnTo>
                  <a:lnTo>
                    <a:pt x="3595789" y="38633"/>
                  </a:lnTo>
                  <a:lnTo>
                    <a:pt x="3523962" y="41385"/>
                  </a:lnTo>
                  <a:lnTo>
                    <a:pt x="3464734" y="42339"/>
                  </a:lnTo>
                  <a:lnTo>
                    <a:pt x="3415873" y="41883"/>
                  </a:lnTo>
                  <a:lnTo>
                    <a:pt x="3375147" y="40408"/>
                  </a:lnTo>
                  <a:lnTo>
                    <a:pt x="3340323" y="38303"/>
                  </a:lnTo>
                  <a:lnTo>
                    <a:pt x="3309170" y="35956"/>
                  </a:lnTo>
                  <a:lnTo>
                    <a:pt x="3279456" y="33759"/>
                  </a:lnTo>
                  <a:lnTo>
                    <a:pt x="3248948" y="32099"/>
                  </a:lnTo>
                  <a:lnTo>
                    <a:pt x="3215414" y="31368"/>
                  </a:lnTo>
                  <a:lnTo>
                    <a:pt x="3176623" y="31953"/>
                  </a:lnTo>
                  <a:lnTo>
                    <a:pt x="3130342" y="34245"/>
                  </a:lnTo>
                  <a:lnTo>
                    <a:pt x="3074339" y="38633"/>
                  </a:lnTo>
                  <a:lnTo>
                    <a:pt x="3011504" y="43281"/>
                  </a:lnTo>
                  <a:lnTo>
                    <a:pt x="2956380" y="45430"/>
                  </a:lnTo>
                  <a:lnTo>
                    <a:pt x="2907425" y="45603"/>
                  </a:lnTo>
                  <a:lnTo>
                    <a:pt x="2863098" y="44323"/>
                  </a:lnTo>
                  <a:lnTo>
                    <a:pt x="2821858" y="42113"/>
                  </a:lnTo>
                  <a:lnTo>
                    <a:pt x="2782162" y="39498"/>
                  </a:lnTo>
                  <a:lnTo>
                    <a:pt x="2742469" y="36999"/>
                  </a:lnTo>
                  <a:lnTo>
                    <a:pt x="2701237" y="35139"/>
                  </a:lnTo>
                  <a:lnTo>
                    <a:pt x="2656924" y="34443"/>
                  </a:lnTo>
                  <a:lnTo>
                    <a:pt x="2607989" y="35433"/>
                  </a:lnTo>
                  <a:lnTo>
                    <a:pt x="2552890" y="38633"/>
                  </a:lnTo>
                  <a:lnTo>
                    <a:pt x="2504210" y="41882"/>
                  </a:lnTo>
                  <a:lnTo>
                    <a:pt x="2457159" y="44134"/>
                  </a:lnTo>
                  <a:lnTo>
                    <a:pt x="2411239" y="45513"/>
                  </a:lnTo>
                  <a:lnTo>
                    <a:pt x="2365947" y="46143"/>
                  </a:lnTo>
                  <a:lnTo>
                    <a:pt x="2320785" y="46148"/>
                  </a:lnTo>
                  <a:lnTo>
                    <a:pt x="2275252" y="45654"/>
                  </a:lnTo>
                  <a:lnTo>
                    <a:pt x="2228848" y="44783"/>
                  </a:lnTo>
                  <a:lnTo>
                    <a:pt x="2181073" y="43661"/>
                  </a:lnTo>
                  <a:lnTo>
                    <a:pt x="2131427" y="42412"/>
                  </a:lnTo>
                  <a:lnTo>
                    <a:pt x="2079409" y="41161"/>
                  </a:lnTo>
                  <a:lnTo>
                    <a:pt x="2024519" y="40031"/>
                  </a:lnTo>
                  <a:lnTo>
                    <a:pt x="1966257" y="39147"/>
                  </a:lnTo>
                  <a:lnTo>
                    <a:pt x="1904123" y="38633"/>
                  </a:lnTo>
                  <a:lnTo>
                    <a:pt x="1847521" y="38487"/>
                  </a:lnTo>
                  <a:lnTo>
                    <a:pt x="1796303" y="38550"/>
                  </a:lnTo>
                  <a:lnTo>
                    <a:pt x="1749402" y="38775"/>
                  </a:lnTo>
                  <a:lnTo>
                    <a:pt x="1705749" y="39117"/>
                  </a:lnTo>
                  <a:lnTo>
                    <a:pt x="1664277" y="39528"/>
                  </a:lnTo>
                  <a:lnTo>
                    <a:pt x="1623917" y="39962"/>
                  </a:lnTo>
                  <a:lnTo>
                    <a:pt x="1583601" y="40371"/>
                  </a:lnTo>
                  <a:lnTo>
                    <a:pt x="1542261" y="40710"/>
                  </a:lnTo>
                  <a:lnTo>
                    <a:pt x="1498828" y="40930"/>
                  </a:lnTo>
                  <a:lnTo>
                    <a:pt x="1452236" y="40987"/>
                  </a:lnTo>
                  <a:lnTo>
                    <a:pt x="1401415" y="40832"/>
                  </a:lnTo>
                  <a:lnTo>
                    <a:pt x="1345298" y="40419"/>
                  </a:lnTo>
                  <a:lnTo>
                    <a:pt x="1282815" y="39702"/>
                  </a:lnTo>
                  <a:lnTo>
                    <a:pt x="1212900" y="38633"/>
                  </a:lnTo>
                  <a:lnTo>
                    <a:pt x="1119387" y="37132"/>
                  </a:lnTo>
                  <a:lnTo>
                    <a:pt x="1044017" y="36119"/>
                  </a:lnTo>
                  <a:lnTo>
                    <a:pt x="983787" y="35536"/>
                  </a:lnTo>
                  <a:lnTo>
                    <a:pt x="935696" y="35325"/>
                  </a:lnTo>
                  <a:lnTo>
                    <a:pt x="896740" y="35428"/>
                  </a:lnTo>
                  <a:lnTo>
                    <a:pt x="863917" y="35787"/>
                  </a:lnTo>
                  <a:lnTo>
                    <a:pt x="834223" y="36345"/>
                  </a:lnTo>
                  <a:lnTo>
                    <a:pt x="804657" y="37044"/>
                  </a:lnTo>
                  <a:lnTo>
                    <a:pt x="772215" y="37826"/>
                  </a:lnTo>
                  <a:lnTo>
                    <a:pt x="733894" y="38633"/>
                  </a:lnTo>
                  <a:lnTo>
                    <a:pt x="699780" y="39075"/>
                  </a:lnTo>
                  <a:lnTo>
                    <a:pt x="658529" y="39287"/>
                  </a:lnTo>
                  <a:lnTo>
                    <a:pt x="611223" y="39309"/>
                  </a:lnTo>
                  <a:lnTo>
                    <a:pt x="558942" y="39182"/>
                  </a:lnTo>
                  <a:lnTo>
                    <a:pt x="502766" y="38945"/>
                  </a:lnTo>
                  <a:lnTo>
                    <a:pt x="443777" y="38641"/>
                  </a:lnTo>
                  <a:lnTo>
                    <a:pt x="383054" y="38309"/>
                  </a:lnTo>
                  <a:lnTo>
                    <a:pt x="321678" y="37990"/>
                  </a:lnTo>
                  <a:lnTo>
                    <a:pt x="260730" y="37726"/>
                  </a:lnTo>
                  <a:lnTo>
                    <a:pt x="201291" y="37555"/>
                  </a:lnTo>
                  <a:lnTo>
                    <a:pt x="144440" y="37520"/>
                  </a:lnTo>
                  <a:lnTo>
                    <a:pt x="91259" y="37661"/>
                  </a:lnTo>
                  <a:lnTo>
                    <a:pt x="42828" y="38018"/>
                  </a:lnTo>
                  <a:lnTo>
                    <a:pt x="228" y="38633"/>
                  </a:lnTo>
                  <a:lnTo>
                    <a:pt x="0" y="34569"/>
                  </a:lnTo>
                  <a:lnTo>
                    <a:pt x="736" y="26161"/>
                  </a:lnTo>
                  <a:lnTo>
                    <a:pt x="228" y="2034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9112" y="2696972"/>
            <a:ext cx="6324600" cy="2186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95"/>
              </a:spcBef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Objectives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Overview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Times New Roman"/>
                <a:cs typeface="Times New Roman"/>
              </a:rPr>
              <a:t>Understanding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Cultural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Differences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Times New Roman"/>
                <a:cs typeface="Times New Roman"/>
              </a:rPr>
              <a:t>What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is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Cultural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Competence?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Times New Roman"/>
                <a:cs typeface="Times New Roman"/>
              </a:rPr>
              <a:t>The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strength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cultural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competency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and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diversity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Times New Roman"/>
                <a:cs typeface="Times New Roman"/>
              </a:rPr>
              <a:t>Cultural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Competence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Continuum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ts val="2510"/>
              </a:lnSpc>
              <a:buClr>
                <a:srgbClr val="843B0B"/>
              </a:buClr>
              <a:buSzPct val="127272"/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Communication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with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Culturally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Diverse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Patients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9556" y="0"/>
            <a:ext cx="3473182" cy="3973067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:a16="http://schemas.microsoft.com/office/drawing/2014/main" id="{BD5427BE-840C-50EA-EC13-C7FF170ED1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1208" y="436991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137" y="1460205"/>
            <a:ext cx="2310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357D"/>
                </a:solidFill>
              </a:rPr>
              <a:t>Objectives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35854" y="2355094"/>
            <a:ext cx="5408295" cy="33172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presentation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demonstrates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cultural </a:t>
            </a:r>
            <a:r>
              <a:rPr sz="2400" dirty="0">
                <a:latin typeface="Times New Roman"/>
                <a:cs typeface="Times New Roman"/>
              </a:rPr>
              <a:t>competency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strategies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providing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culturally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competent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health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diverse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populations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their needs.</a:t>
            </a:r>
            <a:endParaRPr sz="2400">
              <a:latin typeface="Times New Roman"/>
              <a:cs typeface="Times New Roman"/>
            </a:endParaRPr>
          </a:p>
          <a:p>
            <a:pPr marL="12700" marR="60960">
              <a:lnSpc>
                <a:spcPts val="2300"/>
              </a:lnSpc>
              <a:spcBef>
                <a:spcPts val="2325"/>
              </a:spcBef>
            </a:pPr>
            <a:r>
              <a:rPr sz="2400" spc="-60" dirty="0">
                <a:latin typeface="Times New Roman"/>
                <a:cs typeface="Times New Roman"/>
              </a:rPr>
              <a:t>We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highlight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importance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developing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demonstrating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culturally </a:t>
            </a:r>
            <a:r>
              <a:rPr sz="2400" dirty="0">
                <a:latin typeface="Times New Roman"/>
                <a:cs typeface="Times New Roman"/>
              </a:rPr>
              <a:t>appropriate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behaviors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limited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knowledge,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attitudes,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beliefs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members,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staff,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providers.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22919" y="0"/>
            <a:ext cx="4069079" cy="6858000"/>
            <a:chOff x="8122919" y="0"/>
            <a:chExt cx="4069079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9" y="0"/>
              <a:ext cx="4069079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919" y="0"/>
              <a:ext cx="4069079" cy="6400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2919" y="0"/>
              <a:ext cx="3611879" cy="6858000"/>
            </a:xfrm>
            <a:prstGeom prst="rect">
              <a:avLst/>
            </a:prstGeom>
          </p:spPr>
        </p:pic>
      </p:grpSp>
      <p:pic>
        <p:nvPicPr>
          <p:cNvPr id="10" name="object 3">
            <a:extLst>
              <a:ext uri="{FF2B5EF4-FFF2-40B4-BE49-F238E27FC236}">
                <a16:creationId xmlns:a16="http://schemas.microsoft.com/office/drawing/2014/main" id="{A6B9C767-A856-FD43-D1FA-9F46BCBDA6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0" y="2667000"/>
            <a:ext cx="2895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136" y="1472720"/>
            <a:ext cx="406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What</a:t>
            </a:r>
            <a:r>
              <a:rPr sz="4000" spc="-55" dirty="0">
                <a:solidFill>
                  <a:srgbClr val="5F357D"/>
                </a:solidFill>
              </a:rPr>
              <a:t> </a:t>
            </a:r>
            <a:r>
              <a:rPr sz="4000" dirty="0">
                <a:solidFill>
                  <a:srgbClr val="5F357D"/>
                </a:solidFill>
              </a:rPr>
              <a:t>is</a:t>
            </a:r>
            <a:r>
              <a:rPr sz="4000" spc="-60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Diversity?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27329" y="2398866"/>
            <a:ext cx="5505450" cy="33902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Times New Roman"/>
                <a:cs typeface="Times New Roman"/>
              </a:rPr>
              <a:t>Diversity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includes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characteristics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such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gender, </a:t>
            </a:r>
            <a:r>
              <a:rPr sz="2200" dirty="0">
                <a:latin typeface="Times New Roman"/>
                <a:cs typeface="Times New Roman"/>
              </a:rPr>
              <a:t>religion,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nationality,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race,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sexual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orientation, </a:t>
            </a:r>
            <a:r>
              <a:rPr sz="2200" dirty="0">
                <a:latin typeface="Times New Roman"/>
                <a:cs typeface="Times New Roman"/>
              </a:rPr>
              <a:t>physical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abilities,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ethnicity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political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beliefs, </a:t>
            </a:r>
            <a:r>
              <a:rPr sz="2200" dirty="0">
                <a:latin typeface="Times New Roman"/>
                <a:cs typeface="Times New Roman"/>
              </a:rPr>
              <a:t>heritage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life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experiences.</a:t>
            </a:r>
            <a:endParaRPr sz="2200">
              <a:latin typeface="Times New Roman"/>
              <a:cs typeface="Times New Roman"/>
            </a:endParaRPr>
          </a:p>
          <a:p>
            <a:pPr marL="12700" marR="1044575">
              <a:lnSpc>
                <a:spcPts val="2380"/>
              </a:lnSpc>
              <a:spcBef>
                <a:spcPts val="2455"/>
              </a:spcBef>
            </a:pPr>
            <a:r>
              <a:rPr sz="2200" dirty="0">
                <a:latin typeface="Times New Roman"/>
                <a:cs typeface="Times New Roman"/>
              </a:rPr>
              <a:t>Individuals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diverse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range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experiences,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e.g.,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appearance,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likes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or </a:t>
            </a:r>
            <a:r>
              <a:rPr sz="2200" dirty="0">
                <a:latin typeface="Times New Roman"/>
                <a:cs typeface="Times New Roman"/>
              </a:rPr>
              <a:t>dislikes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identity.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important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we </a:t>
            </a:r>
            <a:r>
              <a:rPr sz="2200" dirty="0">
                <a:latin typeface="Times New Roman"/>
                <a:cs typeface="Times New Roman"/>
              </a:rPr>
              <a:t>value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embrace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differences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similarities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among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staff,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patients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health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care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providers.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12" cy="6857999"/>
            <a:chOff x="0" y="0"/>
            <a:chExt cx="12192012" cy="685799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12" cy="64053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5371"/>
              <a:ext cx="12192000" cy="452628"/>
            </a:xfrm>
            <a:prstGeom prst="rect">
              <a:avLst/>
            </a:prstGeom>
          </p:spPr>
        </p:pic>
      </p:grpSp>
      <p:pic>
        <p:nvPicPr>
          <p:cNvPr id="10" name="object 3">
            <a:extLst>
              <a:ext uri="{FF2B5EF4-FFF2-40B4-BE49-F238E27FC236}">
                <a16:creationId xmlns:a16="http://schemas.microsoft.com/office/drawing/2014/main" id="{5C667281-80A4-37B9-5C41-8FF92BE47C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1022" y="296160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Importance</a:t>
            </a:r>
            <a:r>
              <a:rPr sz="4000" spc="-120" dirty="0">
                <a:solidFill>
                  <a:srgbClr val="5F357D"/>
                </a:solidFill>
              </a:rPr>
              <a:t> </a:t>
            </a:r>
            <a:r>
              <a:rPr sz="4000" dirty="0">
                <a:solidFill>
                  <a:srgbClr val="5F357D"/>
                </a:solidFill>
              </a:rPr>
              <a:t>of</a:t>
            </a:r>
            <a:r>
              <a:rPr sz="4000" spc="-135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Healthcare</a:t>
            </a:r>
            <a:r>
              <a:rPr sz="4000" spc="-140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Diversity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63084" y="1877034"/>
            <a:ext cx="644969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Diversity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care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helps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ensure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backgrounds,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beliefs,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ethnicities,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perspectives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adequately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represented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medical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field.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It’s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about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</a:pPr>
            <a:r>
              <a:rPr sz="1700" dirty="0">
                <a:latin typeface="Times New Roman"/>
                <a:cs typeface="Times New Roman"/>
              </a:rPr>
              <a:t>providing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possible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care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patients.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Having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Diversity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the</a:t>
            </a:r>
            <a:endParaRPr sz="1700">
              <a:latin typeface="Times New Roman"/>
              <a:cs typeface="Times New Roman"/>
            </a:endParaRPr>
          </a:p>
          <a:p>
            <a:pPr marL="12700" marR="120014">
              <a:lnSpc>
                <a:spcPct val="70000"/>
              </a:lnSpc>
              <a:spcBef>
                <a:spcPts val="305"/>
              </a:spcBef>
            </a:pPr>
            <a:r>
              <a:rPr sz="1700" dirty="0">
                <a:latin typeface="Times New Roman"/>
                <a:cs typeface="Times New Roman"/>
              </a:rPr>
              <a:t>workplace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beneficial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healthcare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providers,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staff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patients.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These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include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limited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to: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b="1" dirty="0">
                <a:latin typeface="Times New Roman"/>
                <a:cs typeface="Times New Roman"/>
              </a:rPr>
              <a:t>Ability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to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provide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better</a:t>
            </a:r>
            <a:r>
              <a:rPr sz="1700" b="1" spc="-8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care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for</a:t>
            </a:r>
            <a:r>
              <a:rPr sz="1700" b="1" spc="-7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our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diverse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population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0284" y="3160242"/>
            <a:ext cx="64465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205"/>
              </a:lnSpc>
              <a:buSzPct val="117647"/>
              <a:buFont typeface="Courier New"/>
              <a:buChar char="o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Having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staffing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structure,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patients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identify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staff,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24" y="3341592"/>
            <a:ext cx="6674484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165">
              <a:lnSpc>
                <a:spcPts val="1735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comfortably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communicate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provider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staff,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serve</a:t>
            </a:r>
            <a:endParaRPr sz="1700">
              <a:latin typeface="Times New Roman"/>
              <a:cs typeface="Times New Roman"/>
            </a:endParaRPr>
          </a:p>
          <a:p>
            <a:pPr marL="812165">
              <a:lnSpc>
                <a:spcPts val="1430"/>
              </a:lnSpc>
            </a:pP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individual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needs.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700" b="1" dirty="0">
                <a:latin typeface="Times New Roman"/>
                <a:cs typeface="Times New Roman"/>
              </a:rPr>
              <a:t>Higher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employee</a:t>
            </a:r>
            <a:r>
              <a:rPr sz="1700" b="1" spc="-6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morale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0284" y="3897858"/>
            <a:ext cx="58845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205"/>
              </a:lnSpc>
              <a:buSzPct val="117647"/>
              <a:buFont typeface="Courier New"/>
              <a:buChar char="o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Diversity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creates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stronger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feeling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inclusion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community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3124" y="4079208"/>
            <a:ext cx="6121400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165">
              <a:lnSpc>
                <a:spcPts val="1735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healthcare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workers,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workplace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feel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safer</a:t>
            </a:r>
            <a:endParaRPr sz="1700">
              <a:latin typeface="Times New Roman"/>
              <a:cs typeface="Times New Roman"/>
            </a:endParaRPr>
          </a:p>
          <a:p>
            <a:pPr marL="812165">
              <a:lnSpc>
                <a:spcPts val="1430"/>
              </a:lnSpc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-10" dirty="0">
                <a:latin typeface="Times New Roman"/>
                <a:cs typeface="Times New Roman"/>
              </a:rPr>
              <a:t> enjoyable.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700" b="1" dirty="0">
                <a:latin typeface="Times New Roman"/>
                <a:cs typeface="Times New Roman"/>
              </a:rPr>
              <a:t>Better</a:t>
            </a:r>
            <a:r>
              <a:rPr sz="1700" b="1" spc="-8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patient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experience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and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outcomes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0284" y="4635474"/>
            <a:ext cx="54654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205"/>
              </a:lnSpc>
              <a:buSzPct val="117647"/>
              <a:buFont typeface="Courier New"/>
              <a:buChar char="o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Patients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team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understands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relates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to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3184" y="4816824"/>
            <a:ext cx="526478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them.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team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results.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important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can</a:t>
            </a:r>
            <a:endParaRPr sz="1700">
              <a:latin typeface="Times New Roman"/>
              <a:cs typeface="Times New Roman"/>
            </a:endParaRPr>
          </a:p>
          <a:p>
            <a:pPr marL="12700" marR="39370">
              <a:lnSpc>
                <a:spcPct val="70000"/>
              </a:lnSpc>
              <a:spcBef>
                <a:spcPts val="309"/>
              </a:spcBef>
            </a:pPr>
            <a:r>
              <a:rPr sz="1700" dirty="0">
                <a:latin typeface="Times New Roman"/>
                <a:cs typeface="Times New Roman"/>
              </a:rPr>
              <a:t>understand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patient’s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belief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systems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values.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-20" dirty="0">
                <a:latin typeface="Times New Roman"/>
                <a:cs typeface="Times New Roman"/>
              </a:rPr>
              <a:t> will </a:t>
            </a:r>
            <a:r>
              <a:rPr sz="1700" dirty="0">
                <a:latin typeface="Times New Roman"/>
                <a:cs typeface="Times New Roman"/>
              </a:rPr>
              <a:t>allow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providers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care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them.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7988" y="2827020"/>
            <a:ext cx="2592158" cy="25922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12" cy="457200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4D710EEB-863F-4526-B84F-1C0C0430F7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20200" y="161593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555" y="602442"/>
            <a:ext cx="505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F357D"/>
                </a:solidFill>
              </a:rPr>
              <a:t>Importance</a:t>
            </a:r>
            <a:r>
              <a:rPr sz="2800" spc="-80" dirty="0">
                <a:solidFill>
                  <a:srgbClr val="5F357D"/>
                </a:solidFill>
              </a:rPr>
              <a:t> </a:t>
            </a:r>
            <a:r>
              <a:rPr sz="2800" dirty="0">
                <a:solidFill>
                  <a:srgbClr val="5F357D"/>
                </a:solidFill>
              </a:rPr>
              <a:t>of</a:t>
            </a:r>
            <a:r>
              <a:rPr sz="2800" spc="-75" dirty="0">
                <a:solidFill>
                  <a:srgbClr val="5F357D"/>
                </a:solidFill>
              </a:rPr>
              <a:t> </a:t>
            </a:r>
            <a:r>
              <a:rPr sz="2800" dirty="0">
                <a:solidFill>
                  <a:srgbClr val="5F357D"/>
                </a:solidFill>
              </a:rPr>
              <a:t>Cultural</a:t>
            </a:r>
            <a:r>
              <a:rPr sz="2800" spc="-80" dirty="0">
                <a:solidFill>
                  <a:srgbClr val="5F357D"/>
                </a:solidFill>
              </a:rPr>
              <a:t> </a:t>
            </a:r>
            <a:r>
              <a:rPr sz="2800" spc="-10" dirty="0">
                <a:solidFill>
                  <a:srgbClr val="5F357D"/>
                </a:solidFill>
              </a:rPr>
              <a:t>Diversity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91555" y="1113410"/>
            <a:ext cx="5683250" cy="512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163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living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born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country,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one-</a:t>
            </a:r>
            <a:r>
              <a:rPr sz="1600" dirty="0">
                <a:latin typeface="Times New Roman"/>
                <a:cs typeface="Times New Roman"/>
              </a:rPr>
              <a:t>fifth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world’s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migrants.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population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immigrants is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diverse,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with</a:t>
            </a:r>
            <a:endParaRPr sz="1600">
              <a:latin typeface="Times New Roman"/>
              <a:cs typeface="Times New Roman"/>
            </a:endParaRPr>
          </a:p>
          <a:p>
            <a:pPr marL="241300" marR="417195">
              <a:lnSpc>
                <a:spcPct val="70000"/>
              </a:lnSpc>
              <a:spcBef>
                <a:spcPts val="285"/>
              </a:spcBef>
            </a:pPr>
            <a:r>
              <a:rPr sz="1600" dirty="0">
                <a:latin typeface="Times New Roman"/>
                <a:cs typeface="Times New Roman"/>
              </a:rPr>
              <a:t>just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country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world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represented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among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U.S. </a:t>
            </a:r>
            <a:r>
              <a:rPr sz="1600" spc="-10" dirty="0">
                <a:latin typeface="Times New Roman"/>
                <a:cs typeface="Times New Roman"/>
              </a:rPr>
              <a:t>immigrants.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ts val="163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Seniors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Disabilities are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referred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an</a:t>
            </a:r>
            <a:endParaRPr sz="1600">
              <a:latin typeface="Times New Roman"/>
              <a:cs typeface="Times New Roman"/>
            </a:endParaRPr>
          </a:p>
          <a:p>
            <a:pPr marL="241300" marR="30480">
              <a:lnSpc>
                <a:spcPct val="70000"/>
              </a:lnSpc>
              <a:spcBef>
                <a:spcPts val="290"/>
              </a:spcBef>
            </a:pPr>
            <a:r>
              <a:rPr sz="1600" dirty="0">
                <a:latin typeface="Times New Roman"/>
                <a:cs typeface="Times New Roman"/>
              </a:rPr>
              <a:t>individual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population,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actually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a </a:t>
            </a:r>
            <a:r>
              <a:rPr sz="1600" dirty="0">
                <a:latin typeface="Times New Roman"/>
                <a:cs typeface="Times New Roman"/>
              </a:rPr>
              <a:t>various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range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needs.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adults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disability</a:t>
            </a:r>
            <a:endParaRPr sz="1600">
              <a:latin typeface="Times New Roman"/>
              <a:cs typeface="Times New Roman"/>
            </a:endParaRPr>
          </a:p>
          <a:p>
            <a:pPr marL="241300" marR="351155" indent="-229235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disabilities </a:t>
            </a:r>
            <a:r>
              <a:rPr sz="1600" dirty="0">
                <a:latin typeface="Times New Roman"/>
                <a:cs typeface="Times New Roman"/>
              </a:rPr>
              <a:t>constitute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nation’s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largest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minority group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ts val="163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disabilities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constitute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largest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minority group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making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total</a:t>
            </a:r>
            <a:endParaRPr sz="1600">
              <a:latin typeface="Times New Roman"/>
              <a:cs typeface="Times New Roman"/>
            </a:endParaRPr>
          </a:p>
          <a:p>
            <a:pPr marL="241300" marR="220979">
              <a:lnSpc>
                <a:spcPct val="70000"/>
              </a:lnSpc>
              <a:spcBef>
                <a:spcPts val="285"/>
              </a:spcBef>
            </a:pPr>
            <a:r>
              <a:rPr sz="1600" dirty="0">
                <a:latin typeface="Times New Roman"/>
                <a:cs typeface="Times New Roman"/>
              </a:rPr>
              <a:t>population.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diverse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lines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age,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ethnicity, </a:t>
            </a:r>
            <a:r>
              <a:rPr sz="1600" dirty="0">
                <a:latin typeface="Times New Roman"/>
                <a:cs typeface="Times New Roman"/>
              </a:rPr>
              <a:t>gender,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race,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sexual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orientation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socioeconomic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status.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ts val="163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half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LGBTQI+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adults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reported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“recent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debates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laws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restricting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LGBTQI+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people”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moderately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significantly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affected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mental health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made</a:t>
            </a:r>
            <a:endParaRPr sz="1600">
              <a:latin typeface="Times New Roman"/>
              <a:cs typeface="Times New Roman"/>
            </a:endParaRPr>
          </a:p>
          <a:p>
            <a:pPr marL="241300" marR="348615">
              <a:lnSpc>
                <a:spcPct val="70000"/>
              </a:lnSpc>
              <a:spcBef>
                <a:spcPts val="285"/>
              </a:spcBef>
            </a:pP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feel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safe,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including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transgender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or </a:t>
            </a:r>
            <a:r>
              <a:rPr sz="1600" dirty="0">
                <a:latin typeface="Times New Roman"/>
                <a:cs typeface="Times New Roman"/>
              </a:rPr>
              <a:t>nonbinary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individuals.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ts val="163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imes New Roman"/>
                <a:cs typeface="Times New Roman"/>
              </a:rPr>
              <a:t>Approximately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LGBTQI+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adults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reported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encountering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at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least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kind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experience or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mistreatment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345"/>
              </a:lnSpc>
            </a:pP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interacting with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mental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professional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past</a:t>
            </a:r>
            <a:endParaRPr sz="1600">
              <a:latin typeface="Times New Roman"/>
              <a:cs typeface="Times New Roman"/>
            </a:endParaRPr>
          </a:p>
          <a:p>
            <a:pPr marL="241300" marR="41275">
              <a:lnSpc>
                <a:spcPct val="70000"/>
              </a:lnSpc>
              <a:spcBef>
                <a:spcPts val="290"/>
              </a:spcBef>
            </a:pPr>
            <a:r>
              <a:rPr sz="1600" dirty="0">
                <a:latin typeface="Times New Roman"/>
                <a:cs typeface="Times New Roman"/>
              </a:rPr>
              <a:t>year,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including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LGBTQI+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color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than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1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transgender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nonbinary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individuals.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539496"/>
                </a:moveTo>
                <a:lnTo>
                  <a:pt x="7665720" y="539496"/>
                </a:lnTo>
                <a:lnTo>
                  <a:pt x="7665720" y="603504"/>
                </a:lnTo>
                <a:lnTo>
                  <a:pt x="7665720" y="6254508"/>
                </a:lnTo>
                <a:lnTo>
                  <a:pt x="711708" y="6254508"/>
                </a:lnTo>
                <a:lnTo>
                  <a:pt x="711708" y="603504"/>
                </a:lnTo>
                <a:lnTo>
                  <a:pt x="7665720" y="603504"/>
                </a:lnTo>
                <a:lnTo>
                  <a:pt x="7665720" y="539496"/>
                </a:lnTo>
                <a:lnTo>
                  <a:pt x="711708" y="539496"/>
                </a:lnTo>
                <a:lnTo>
                  <a:pt x="711708" y="0"/>
                </a:lnTo>
                <a:lnTo>
                  <a:pt x="647700" y="0"/>
                </a:lnTo>
                <a:lnTo>
                  <a:pt x="647700" y="539496"/>
                </a:lnTo>
                <a:lnTo>
                  <a:pt x="0" y="539496"/>
                </a:lnTo>
                <a:lnTo>
                  <a:pt x="0" y="603504"/>
                </a:lnTo>
                <a:lnTo>
                  <a:pt x="647700" y="603504"/>
                </a:lnTo>
                <a:lnTo>
                  <a:pt x="647700" y="6254508"/>
                </a:lnTo>
                <a:lnTo>
                  <a:pt x="0" y="6254508"/>
                </a:lnTo>
                <a:lnTo>
                  <a:pt x="0" y="6318504"/>
                </a:lnTo>
                <a:lnTo>
                  <a:pt x="647700" y="6318504"/>
                </a:lnTo>
                <a:lnTo>
                  <a:pt x="647700" y="6858000"/>
                </a:lnTo>
                <a:lnTo>
                  <a:pt x="711708" y="6858000"/>
                </a:lnTo>
                <a:lnTo>
                  <a:pt x="711708" y="6318504"/>
                </a:lnTo>
                <a:lnTo>
                  <a:pt x="7665720" y="6318504"/>
                </a:lnTo>
                <a:lnTo>
                  <a:pt x="12192000" y="6318517"/>
                </a:lnTo>
                <a:lnTo>
                  <a:pt x="12192000" y="6254508"/>
                </a:lnTo>
                <a:lnTo>
                  <a:pt x="12192000" y="603504"/>
                </a:lnTo>
                <a:lnTo>
                  <a:pt x="12192000" y="539496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7122" y="6377019"/>
            <a:ext cx="133667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Budiman,</a:t>
            </a:r>
            <a:r>
              <a:rPr sz="1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A.</a:t>
            </a:r>
            <a:r>
              <a:rPr sz="1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(n.d.).</a:t>
            </a:r>
            <a:r>
              <a:rPr sz="1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Key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findings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about</a:t>
            </a:r>
            <a:r>
              <a:rPr sz="100" i="1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U.S.</a:t>
            </a:r>
            <a:r>
              <a:rPr sz="100" i="1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immigrants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Pew</a:t>
            </a:r>
            <a:r>
              <a:rPr sz="1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Research</a:t>
            </a:r>
            <a:r>
              <a:rPr sz="100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Center.</a:t>
            </a:r>
            <a:r>
              <a:rPr sz="1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Retrieved</a:t>
            </a:r>
            <a:r>
              <a:rPr sz="100" spc="10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May</a:t>
            </a:r>
            <a:r>
              <a:rPr sz="100" spc="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17,</a:t>
            </a:r>
            <a:r>
              <a:rPr sz="1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2023,</a:t>
            </a:r>
            <a:r>
              <a:rPr sz="1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from</a:t>
            </a:r>
            <a:r>
              <a:rPr sz="100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https://www.pewresearch.org/short-reads/2020/</a:t>
            </a:r>
            <a:r>
              <a:rPr sz="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08/20/k</a:t>
            </a:r>
            <a:r>
              <a:rPr sz="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ey-findi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ngs-ab</a:t>
            </a:r>
            <a:r>
              <a:rPr sz="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out-u-s-i</a:t>
            </a:r>
            <a:r>
              <a:rPr sz="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mmigra</a:t>
            </a:r>
            <a:r>
              <a:rPr sz="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nts/#:~:text=T</a:t>
            </a:r>
            <a:r>
              <a:rPr sz="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oday%2C%20more%2</a:t>
            </a:r>
            <a:r>
              <a:rPr sz="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0than%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2040%2</a:t>
            </a:r>
            <a:r>
              <a:rPr sz="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0mi</a:t>
            </a:r>
            <a:r>
              <a:rPr sz="1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llion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842" y="6489795"/>
            <a:ext cx="1244600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CDC.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(2023,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January</a:t>
            </a:r>
            <a:r>
              <a:rPr sz="1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5).</a:t>
            </a:r>
            <a:r>
              <a:rPr sz="1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Disability</a:t>
            </a:r>
            <a:r>
              <a:rPr sz="100" i="1" spc="1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Impacts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All</a:t>
            </a:r>
            <a:r>
              <a:rPr sz="1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00" i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Us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Infographic</a:t>
            </a:r>
            <a:r>
              <a:rPr sz="100" i="1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00" i="1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CDC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Centers</a:t>
            </a:r>
            <a:r>
              <a:rPr sz="100" spc="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r>
              <a:rPr sz="1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Disease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Control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00" spc="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Prevention.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https://www.cdc.gov/ncbddd/disabil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ityandhealth/i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nfograp</a:t>
            </a:r>
            <a:r>
              <a:rPr sz="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hic-disa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bility-i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mpacts-all.html</a:t>
            </a:r>
            <a:r>
              <a:rPr sz="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#:~:text</a:t>
            </a:r>
            <a:r>
              <a:rPr sz="1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=Up%2</a:t>
            </a:r>
            <a:r>
              <a:rPr sz="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0to%20</a:t>
            </a:r>
            <a:r>
              <a:rPr sz="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1%20in%</a:t>
            </a:r>
            <a:r>
              <a:rPr sz="100" u="none" spc="-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204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2510" y="6602571"/>
            <a:ext cx="1985645" cy="508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00">
              <a:latin typeface="Times New Roman"/>
              <a:cs typeface="Times New Roman"/>
            </a:endParaRPr>
          </a:p>
          <a:p>
            <a:pPr marL="231775" marR="5080" indent="-219710">
              <a:lnSpc>
                <a:spcPct val="70000"/>
              </a:lnSpc>
              <a:tabLst>
                <a:tab pos="1972310" algn="l"/>
              </a:tabLst>
            </a:pP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Disability</a:t>
            </a:r>
            <a:r>
              <a:rPr sz="100" i="1" spc="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Stats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Facts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|</a:t>
            </a:r>
            <a:r>
              <a:rPr sz="100" i="1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Disability</a:t>
            </a:r>
            <a:r>
              <a:rPr sz="100" i="1" spc="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Funders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Network</a:t>
            </a:r>
            <a:r>
              <a:rPr sz="100" i="1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00" i="1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Social</a:t>
            </a:r>
            <a:r>
              <a:rPr sz="100" i="1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Justice</a:t>
            </a:r>
            <a:r>
              <a:rPr sz="100" i="1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Movement</a:t>
            </a:r>
            <a:r>
              <a:rPr sz="100" i="1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00" i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00" i="1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21st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Century…Building</a:t>
            </a:r>
            <a:r>
              <a:rPr sz="100" i="1" spc="1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Bridge</a:t>
            </a:r>
            <a:r>
              <a:rPr sz="100" i="1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Between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Disability</a:t>
            </a:r>
            <a:r>
              <a:rPr sz="100" i="1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Community</a:t>
            </a:r>
            <a:r>
              <a:rPr sz="100" i="1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Philanthropy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00" spc="10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(n.d.).</a:t>
            </a:r>
            <a:r>
              <a:rPr sz="1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Www.disabilityfunders.org.</a:t>
            </a:r>
            <a:r>
              <a:rPr sz="100" spc="1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https://www.disabilityfunders.org/disabilit</a:t>
            </a:r>
            <a:r>
              <a:rPr sz="100" spc="15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y-stats-and-facts#:~:te</a:t>
            </a:r>
            <a:r>
              <a:rPr sz="10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xt=People%20with%20disabi</a:t>
            </a:r>
            <a:r>
              <a:rPr sz="100" spc="15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lities%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20consti</a:t>
            </a:r>
            <a:r>
              <a:rPr sz="100" spc="15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tute%20the%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20largest%20minority</a:t>
            </a:r>
            <a:r>
              <a:rPr sz="100" spc="15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%20gro</a:t>
            </a:r>
            <a:r>
              <a:rPr sz="10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up%20i</a:t>
            </a:r>
            <a:r>
              <a:rPr sz="100" spc="15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n%20th</a:t>
            </a:r>
            <a:r>
              <a:rPr sz="10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0" spc="-5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00" spc="500" dirty="0">
                <a:solidFill>
                  <a:srgbClr val="0562C1"/>
                </a:solidFill>
                <a:latin typeface="Calibri"/>
                <a:cs typeface="Calibri"/>
              </a:rPr>
              <a:t> 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Medina,</a:t>
            </a:r>
            <a:r>
              <a:rPr sz="100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C.,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&amp;</a:t>
            </a:r>
            <a:r>
              <a:rPr sz="1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Mahowald,</a:t>
            </a:r>
            <a:r>
              <a:rPr sz="100" spc="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dirty="0">
                <a:solidFill>
                  <a:srgbClr val="888888"/>
                </a:solidFill>
                <a:latin typeface="Calibri"/>
                <a:cs typeface="Calibri"/>
              </a:rPr>
              <a:t>L.</a:t>
            </a:r>
            <a:r>
              <a:rPr sz="1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(2023,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January</a:t>
            </a:r>
            <a:r>
              <a:rPr sz="1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12).</a:t>
            </a:r>
            <a:r>
              <a:rPr sz="1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Discrimination</a:t>
            </a:r>
            <a:r>
              <a:rPr sz="100" i="1" spc="1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1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Barriers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to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Well-Being: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00" i="1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State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00" i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100" i="1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LGBTQI+</a:t>
            </a:r>
            <a:r>
              <a:rPr sz="100" i="1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Community</a:t>
            </a:r>
            <a:r>
              <a:rPr sz="100" i="1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dirty="0">
                <a:solidFill>
                  <a:srgbClr val="888888"/>
                </a:solidFill>
                <a:latin typeface="Calibri"/>
                <a:cs typeface="Calibri"/>
              </a:rPr>
              <a:t>in</a:t>
            </a:r>
            <a:r>
              <a:rPr sz="1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i="1" spc="-1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00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Center</a:t>
            </a:r>
            <a:r>
              <a:rPr sz="1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r>
              <a:rPr sz="1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American</a:t>
            </a:r>
            <a:r>
              <a:rPr sz="100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10" dirty="0">
                <a:solidFill>
                  <a:srgbClr val="888888"/>
                </a:solidFill>
                <a:latin typeface="Calibri"/>
                <a:cs typeface="Calibri"/>
              </a:rPr>
              <a:t>Progress.</a:t>
            </a:r>
            <a:r>
              <a:rPr sz="100" spc="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00" spc="2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9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ttps://www.americanprogress.org/articl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e/discri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mination-and-barriers-to-well-being-t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he-stat</a:t>
            </a:r>
            <a:r>
              <a:rPr sz="100" spc="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1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e-of-the-lgbtqi-community-in-2</a:t>
            </a:r>
            <a:r>
              <a:rPr sz="100" spc="-5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" spc="-20" dirty="0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022</a:t>
            </a:r>
            <a:r>
              <a:rPr sz="100" spc="-20" dirty="0">
                <a:solidFill>
                  <a:srgbClr val="0562C1"/>
                </a:solidFill>
                <a:latin typeface="Calibri"/>
                <a:cs typeface="Calibri"/>
              </a:rPr>
              <a:t>/</a:t>
            </a:r>
            <a:r>
              <a:rPr sz="100" dirty="0">
                <a:solidFill>
                  <a:srgbClr val="0562C1"/>
                </a:solidFill>
                <a:latin typeface="Calibri"/>
                <a:cs typeface="Calibri"/>
              </a:rPr>
              <a:t>	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6ECD6F6C-A3E2-5A3E-9D1D-26E298F9652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86800" y="2514600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707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00654" y="2740927"/>
            <a:ext cx="188722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2880" marR="5080" indent="-170815">
              <a:lnSpc>
                <a:spcPts val="4320"/>
              </a:lnSpc>
              <a:spcBef>
                <a:spcPts val="640"/>
              </a:spcBef>
            </a:pP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Cultural Respect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816" y="188150"/>
            <a:ext cx="63500" cy="258000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sz="3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(2020). </a:t>
            </a:r>
            <a:r>
              <a:rPr sz="300" i="1" spc="-10" dirty="0">
                <a:solidFill>
                  <a:srgbClr val="FFFFFF"/>
                </a:solidFill>
                <a:latin typeface="Calibri"/>
                <a:cs typeface="Calibri"/>
              </a:rPr>
              <a:t>Culturally</a:t>
            </a:r>
            <a:r>
              <a:rPr sz="300" i="1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3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Calibri"/>
                <a:cs typeface="Calibri"/>
              </a:rPr>
              <a:t>Linguistically</a:t>
            </a:r>
            <a:r>
              <a:rPr sz="3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i="1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3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sz="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sz="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Health.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https://thinkculturalhealth.hhs.gov/cla</a:t>
            </a:r>
            <a:r>
              <a:rPr sz="300" u="none" spc="-10" dirty="0">
                <a:solidFill>
                  <a:srgbClr val="0562C1"/>
                </a:solidFill>
                <a:latin typeface="Calibri"/>
                <a:cs typeface="Calibri"/>
              </a:rPr>
              <a:t>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469" y="188150"/>
            <a:ext cx="63500" cy="3438525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3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Institutes</a:t>
            </a:r>
            <a:r>
              <a:rPr sz="3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Health.</a:t>
            </a:r>
            <a:r>
              <a:rPr sz="3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(2021).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sz="3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Institutes</a:t>
            </a:r>
            <a:r>
              <a:rPr sz="3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3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dirty="0">
                <a:solidFill>
                  <a:srgbClr val="FFFFFF"/>
                </a:solidFill>
                <a:latin typeface="Calibri"/>
                <a:cs typeface="Calibri"/>
              </a:rPr>
              <a:t>(NIH).</a:t>
            </a:r>
            <a:r>
              <a:rPr sz="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3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www.nih.gov/institutes-nih/nih-office-director/office-communications-public-liaison/clear-communication/cultural-respec</a:t>
            </a:r>
            <a:r>
              <a:rPr sz="300" u="none" spc="-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t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1098" y="675684"/>
            <a:ext cx="5823585" cy="818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Cultural</a:t>
            </a:r>
            <a:r>
              <a:rPr sz="200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respect</a:t>
            </a:r>
            <a:r>
              <a:rPr sz="2000" u="none" spc="-25" dirty="0">
                <a:solidFill>
                  <a:srgbClr val="000000"/>
                </a:solidFill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being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respectful</a:t>
            </a:r>
            <a:r>
              <a:rPr sz="20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responsive</a:t>
            </a:r>
            <a:r>
              <a:rPr sz="20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health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beliefs,</a:t>
            </a:r>
            <a:r>
              <a:rPr sz="2000" b="0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practices,</a:t>
            </a:r>
            <a:r>
              <a:rPr sz="2000" b="0" u="none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cultural</a:t>
            </a:r>
            <a:r>
              <a:rPr sz="2000" b="0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linguistic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needs</a:t>
            </a:r>
            <a:r>
              <a:rPr sz="20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diverse</a:t>
            </a:r>
            <a:r>
              <a:rPr sz="2000" b="0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patients.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1098" y="1650959"/>
            <a:ext cx="6127115" cy="19208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280035">
              <a:lnSpc>
                <a:spcPts val="1920"/>
              </a:lnSpc>
              <a:spcBef>
                <a:spcPts val="56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Cultural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respect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is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critical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to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reducing</a:t>
            </a:r>
            <a:r>
              <a:rPr sz="2000" u="none" spc="-5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health</a:t>
            </a:r>
            <a:r>
              <a:rPr sz="2000" u="none" spc="-25" dirty="0">
                <a:latin typeface="Times New Roman"/>
                <a:cs typeface="Times New Roman"/>
              </a:rPr>
              <a:t> </a:t>
            </a:r>
            <a:r>
              <a:rPr sz="2000" u="none" spc="-10" dirty="0">
                <a:latin typeface="Times New Roman"/>
                <a:cs typeface="Times New Roman"/>
              </a:rPr>
              <a:t>disparities. </a:t>
            </a:r>
            <a:r>
              <a:rPr sz="2000" u="none" dirty="0">
                <a:latin typeface="Times New Roman"/>
                <a:cs typeface="Times New Roman"/>
              </a:rPr>
              <a:t>It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helps</a:t>
            </a:r>
            <a:r>
              <a:rPr sz="2000" u="none" spc="-4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improve</a:t>
            </a:r>
            <a:r>
              <a:rPr sz="2000" u="none" spc="-3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access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to</a:t>
            </a:r>
            <a:r>
              <a:rPr sz="2000" u="none" spc="-1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high-quality</a:t>
            </a:r>
            <a:r>
              <a:rPr sz="2000" u="none" spc="-4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health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care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that</a:t>
            </a:r>
            <a:r>
              <a:rPr sz="2000" u="none" spc="-25" dirty="0">
                <a:latin typeface="Times New Roman"/>
                <a:cs typeface="Times New Roman"/>
              </a:rPr>
              <a:t> is </a:t>
            </a:r>
            <a:r>
              <a:rPr sz="2000" u="none" dirty="0">
                <a:latin typeface="Times New Roman"/>
                <a:cs typeface="Times New Roman"/>
              </a:rPr>
              <a:t>respectful</a:t>
            </a:r>
            <a:r>
              <a:rPr sz="2000" u="none" spc="-4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of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and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responsive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to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the</a:t>
            </a:r>
            <a:r>
              <a:rPr sz="2000" u="none" spc="-1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needs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of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spc="-10" dirty="0">
                <a:latin typeface="Times New Roman"/>
                <a:cs typeface="Times New Roman"/>
              </a:rPr>
              <a:t>diverse patients.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920"/>
              </a:lnSpc>
              <a:spcBef>
                <a:spcPts val="994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Cultural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respect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enables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systems,</a:t>
            </a:r>
            <a:r>
              <a:rPr sz="2000" u="none" spc="-2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providers,</a:t>
            </a:r>
            <a:r>
              <a:rPr sz="2000" u="none" spc="-5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and</a:t>
            </a:r>
            <a:r>
              <a:rPr sz="2000" u="none" spc="-3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groups</a:t>
            </a:r>
            <a:r>
              <a:rPr sz="2000" u="none" spc="-50" dirty="0">
                <a:latin typeface="Times New Roman"/>
                <a:cs typeface="Times New Roman"/>
              </a:rPr>
              <a:t> </a:t>
            </a:r>
            <a:r>
              <a:rPr sz="2000" u="none" spc="-25" dirty="0">
                <a:latin typeface="Times New Roman"/>
                <a:cs typeface="Times New Roman"/>
              </a:rPr>
              <a:t>of </a:t>
            </a:r>
            <a:r>
              <a:rPr sz="2000" u="none" dirty="0">
                <a:latin typeface="Times New Roman"/>
                <a:cs typeface="Times New Roman"/>
              </a:rPr>
              <a:t>professionals</a:t>
            </a:r>
            <a:r>
              <a:rPr sz="2000" u="none" spc="-5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to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function</a:t>
            </a:r>
            <a:r>
              <a:rPr sz="2000" u="none" spc="-5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effectively</a:t>
            </a:r>
            <a:r>
              <a:rPr sz="2000" u="none" spc="-4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to</a:t>
            </a:r>
            <a:r>
              <a:rPr sz="2000" u="none" spc="-3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understand</a:t>
            </a:r>
            <a:r>
              <a:rPr sz="2000" u="none" spc="-5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the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spc="-10" dirty="0">
                <a:latin typeface="Times New Roman"/>
                <a:cs typeface="Times New Roman"/>
              </a:rPr>
              <a:t>needs </a:t>
            </a:r>
            <a:r>
              <a:rPr sz="2000" u="none" dirty="0">
                <a:latin typeface="Times New Roman"/>
                <a:cs typeface="Times New Roman"/>
              </a:rPr>
              <a:t>of</a:t>
            </a:r>
            <a:r>
              <a:rPr sz="2000" u="none" spc="-2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groups</a:t>
            </a:r>
            <a:r>
              <a:rPr sz="2000" u="none" spc="-4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accessing</a:t>
            </a:r>
            <a:r>
              <a:rPr sz="2000" u="none" spc="-3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health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information</a:t>
            </a:r>
            <a:r>
              <a:rPr sz="2000" u="none" spc="-40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and</a:t>
            </a:r>
            <a:r>
              <a:rPr sz="2000" u="none" spc="-15" dirty="0">
                <a:latin typeface="Times New Roman"/>
                <a:cs typeface="Times New Roman"/>
              </a:rPr>
              <a:t> </a:t>
            </a:r>
            <a:r>
              <a:rPr sz="2000" u="none" dirty="0">
                <a:latin typeface="Times New Roman"/>
                <a:cs typeface="Times New Roman"/>
              </a:rPr>
              <a:t>health</a:t>
            </a:r>
            <a:r>
              <a:rPr sz="2000" u="none" spc="-20" dirty="0">
                <a:latin typeface="Times New Roman"/>
                <a:cs typeface="Times New Roman"/>
              </a:rPr>
              <a:t> </a:t>
            </a:r>
            <a:r>
              <a:rPr sz="2000" u="none" spc="-10" dirty="0">
                <a:latin typeface="Times New Roman"/>
                <a:cs typeface="Times New Roman"/>
              </a:rPr>
              <a:t>care.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1098" y="3956719"/>
            <a:ext cx="6111240" cy="17938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b="1" i="1" dirty="0">
                <a:latin typeface="Times New Roman"/>
                <a:cs typeface="Times New Roman"/>
              </a:rPr>
              <a:t>The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National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Standards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for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Culturally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and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Linguistically </a:t>
            </a:r>
            <a:r>
              <a:rPr sz="2000" b="1" i="1" dirty="0">
                <a:latin typeface="Times New Roman"/>
                <a:cs typeface="Times New Roman"/>
              </a:rPr>
              <a:t>Appropriate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Services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(NCLAS)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Standards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are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set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of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15 </a:t>
            </a:r>
            <a:r>
              <a:rPr sz="2000" b="1" i="1" dirty="0">
                <a:latin typeface="Times New Roman"/>
                <a:cs typeface="Times New Roman"/>
              </a:rPr>
              <a:t>action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steps</a:t>
            </a:r>
            <a:r>
              <a:rPr sz="2000" b="1" i="1" spc="459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intended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to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advance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health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equity,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improve </a:t>
            </a:r>
            <a:r>
              <a:rPr sz="2000" b="1" i="1" dirty="0">
                <a:latin typeface="Times New Roman"/>
                <a:cs typeface="Times New Roman"/>
              </a:rPr>
              <a:t>quality,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and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help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eliminate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health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care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disparities,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thereby </a:t>
            </a:r>
            <a:r>
              <a:rPr sz="2000" b="1" i="1" dirty="0">
                <a:latin typeface="Times New Roman"/>
                <a:cs typeface="Times New Roman"/>
              </a:rPr>
              <a:t>influencing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cultural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respect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critical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element</a:t>
            </a:r>
            <a:r>
              <a:rPr sz="2000" b="1" i="1" spc="-25" dirty="0">
                <a:latin typeface="Times New Roman"/>
                <a:cs typeface="Times New Roman"/>
              </a:rPr>
              <a:t> to </a:t>
            </a:r>
            <a:r>
              <a:rPr sz="2000" b="1" i="1" dirty="0">
                <a:latin typeface="Times New Roman"/>
                <a:cs typeface="Times New Roman"/>
              </a:rPr>
              <a:t>achieving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better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health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outcomes,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implementing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culturally </a:t>
            </a:r>
            <a:r>
              <a:rPr sz="2000" b="1" i="1" dirty="0">
                <a:latin typeface="Times New Roman"/>
                <a:cs typeface="Times New Roman"/>
              </a:rPr>
              <a:t>and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linguistically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appropriate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services.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3F3CE942-62D5-CAB4-F267-956ADBBA25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65" y="459675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541" y="1094959"/>
            <a:ext cx="6925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5F357D"/>
                </a:solidFill>
              </a:rPr>
              <a:t>Importance</a:t>
            </a:r>
            <a:r>
              <a:rPr sz="4000" spc="-120" dirty="0">
                <a:solidFill>
                  <a:srgbClr val="5F357D"/>
                </a:solidFill>
              </a:rPr>
              <a:t> </a:t>
            </a:r>
            <a:r>
              <a:rPr sz="4000" dirty="0">
                <a:solidFill>
                  <a:srgbClr val="5F357D"/>
                </a:solidFill>
              </a:rPr>
              <a:t>of</a:t>
            </a:r>
            <a:r>
              <a:rPr sz="4000" spc="-135" dirty="0">
                <a:solidFill>
                  <a:srgbClr val="5F357D"/>
                </a:solidFill>
              </a:rPr>
              <a:t> </a:t>
            </a:r>
            <a:r>
              <a:rPr sz="4000" dirty="0">
                <a:solidFill>
                  <a:srgbClr val="5F357D"/>
                </a:solidFill>
              </a:rPr>
              <a:t>Cultural</a:t>
            </a:r>
            <a:r>
              <a:rPr sz="4000" spc="-130" dirty="0">
                <a:solidFill>
                  <a:srgbClr val="5F357D"/>
                </a:solidFill>
              </a:rPr>
              <a:t> </a:t>
            </a:r>
            <a:r>
              <a:rPr sz="4000" spc="-10" dirty="0">
                <a:solidFill>
                  <a:srgbClr val="5F357D"/>
                </a:solidFill>
              </a:rPr>
              <a:t>Respect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76885" y="188277"/>
            <a:ext cx="76200" cy="34226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75"/>
              </a:lnSpc>
            </a:pP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U.S.</a:t>
            </a:r>
            <a:r>
              <a:rPr sz="4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Department</a:t>
            </a:r>
            <a:r>
              <a:rPr sz="400" spc="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z="4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Health</a:t>
            </a:r>
            <a:r>
              <a:rPr sz="4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4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Human</a:t>
            </a:r>
            <a:r>
              <a:rPr sz="4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Services.</a:t>
            </a:r>
            <a:r>
              <a:rPr sz="4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(2020).</a:t>
            </a:r>
            <a:r>
              <a:rPr sz="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dirty="0">
                <a:solidFill>
                  <a:srgbClr val="7E7E7E"/>
                </a:solidFill>
                <a:latin typeface="Calibri"/>
                <a:cs typeface="Calibri"/>
              </a:rPr>
              <a:t>Culturally</a:t>
            </a:r>
            <a:r>
              <a:rPr sz="400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400" i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dirty="0">
                <a:solidFill>
                  <a:srgbClr val="7E7E7E"/>
                </a:solidFill>
                <a:latin typeface="Calibri"/>
                <a:cs typeface="Calibri"/>
              </a:rPr>
              <a:t>Linguistically</a:t>
            </a:r>
            <a:r>
              <a:rPr sz="4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spc="-10" dirty="0">
                <a:solidFill>
                  <a:srgbClr val="7E7E7E"/>
                </a:solidFill>
                <a:latin typeface="Calibri"/>
                <a:cs typeface="Calibri"/>
              </a:rPr>
              <a:t>Appropriate</a:t>
            </a:r>
            <a:r>
              <a:rPr sz="400" i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dirty="0">
                <a:solidFill>
                  <a:srgbClr val="7E7E7E"/>
                </a:solidFill>
                <a:latin typeface="Calibri"/>
                <a:cs typeface="Calibri"/>
              </a:rPr>
              <a:t>Services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r>
              <a:rPr sz="4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Think</a:t>
            </a:r>
            <a:r>
              <a:rPr sz="4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Cultural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Health.</a:t>
            </a:r>
            <a:r>
              <a:rPr sz="4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https://thinkculturalhealth.hhs.gov/cla</a:t>
            </a:r>
            <a:r>
              <a:rPr sz="400" u="none" spc="-10" dirty="0">
                <a:solidFill>
                  <a:srgbClr val="0562C1"/>
                </a:solidFill>
                <a:latin typeface="Calibri"/>
                <a:cs typeface="Calibri"/>
              </a:rPr>
              <a:t>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57" y="188277"/>
            <a:ext cx="130810" cy="3907154"/>
          </a:xfrm>
          <a:prstGeom prst="rect">
            <a:avLst/>
          </a:prstGeom>
        </p:spPr>
        <p:txBody>
          <a:bodyPr vert="vert" wrap="square" lIns="0" tIns="6350" rIns="0" bIns="0" rtlCol="0">
            <a:spAutoFit/>
          </a:bodyPr>
          <a:lstStyle/>
          <a:p>
            <a:pPr marL="12700" marR="5080">
              <a:lnSpc>
                <a:spcPts val="430"/>
              </a:lnSpc>
              <a:spcBef>
                <a:spcPts val="50"/>
              </a:spcBef>
            </a:pP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National</a:t>
            </a:r>
            <a:r>
              <a:rPr sz="400" spc="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Institutes</a:t>
            </a:r>
            <a:r>
              <a:rPr sz="400" spc="1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z="400" spc="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Health.</a:t>
            </a:r>
            <a:r>
              <a:rPr sz="40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(2021).</a:t>
            </a:r>
            <a:r>
              <a:rPr sz="4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dirty="0">
                <a:solidFill>
                  <a:srgbClr val="7E7E7E"/>
                </a:solidFill>
                <a:latin typeface="Calibri"/>
                <a:cs typeface="Calibri"/>
              </a:rPr>
              <a:t>Cultural</a:t>
            </a:r>
            <a:r>
              <a:rPr sz="400" i="1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i="1" spc="-10" dirty="0">
                <a:solidFill>
                  <a:srgbClr val="7E7E7E"/>
                </a:solidFill>
                <a:latin typeface="Calibri"/>
                <a:cs typeface="Calibri"/>
              </a:rPr>
              <a:t>respect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r>
              <a:rPr sz="4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National</a:t>
            </a:r>
            <a:r>
              <a:rPr sz="400" spc="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Calibri"/>
                <a:cs typeface="Calibri"/>
              </a:rPr>
              <a:t>Institutes</a:t>
            </a:r>
            <a:r>
              <a:rPr sz="400" spc="1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z="400" spc="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Health</a:t>
            </a:r>
            <a:r>
              <a:rPr sz="40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7E7E7E"/>
                </a:solidFill>
                <a:latin typeface="Calibri"/>
                <a:cs typeface="Calibri"/>
              </a:rPr>
              <a:t>(NIH).</a:t>
            </a:r>
            <a:r>
              <a:rPr sz="400" spc="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www.nih.gov/institutes-nih/nih-office-director/office-communications-public-liaison/clear</a:t>
            </a:r>
            <a:r>
              <a:rPr sz="400" u="none" spc="-1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400" u="none" spc="5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communication/cultural-respec</a:t>
            </a:r>
            <a:r>
              <a:rPr sz="400" u="none" spc="-10" dirty="0">
                <a:solidFill>
                  <a:srgbClr val="0562C1"/>
                </a:solidFill>
                <a:latin typeface="Calibri"/>
                <a:cs typeface="Calibri"/>
              </a:rPr>
              <a:t>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7880" y="2335503"/>
            <a:ext cx="7332345" cy="3104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Culture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described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combination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knowledge,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belief,</a:t>
            </a:r>
            <a:endParaRPr sz="2000">
              <a:latin typeface="Times New Roman"/>
              <a:cs typeface="Times New Roman"/>
            </a:endParaRPr>
          </a:p>
          <a:p>
            <a:pPr marL="12700" marR="548005">
              <a:lnSpc>
                <a:spcPct val="70000"/>
              </a:lnSpc>
              <a:spcBef>
                <a:spcPts val="355"/>
              </a:spcBef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behavior.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involves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several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elements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ethnic,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racial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religious,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geographic,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social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groups.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  <a:spcBef>
                <a:spcPts val="965"/>
              </a:spcBef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identification,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language,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thoughts,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communications,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actions,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customs,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beliefs,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institutions.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healthcare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providers,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important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recognize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elements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that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influence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patients’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actions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inactions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surrounding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health,</a:t>
            </a:r>
            <a:r>
              <a:rPr sz="2000" spc="-10" dirty="0">
                <a:latin typeface="Times New Roman"/>
                <a:cs typeface="Times New Roman"/>
              </a:rPr>
              <a:t> healing, </a:t>
            </a:r>
            <a:r>
              <a:rPr sz="2000" dirty="0">
                <a:latin typeface="Times New Roman"/>
                <a:cs typeface="Times New Roman"/>
              </a:rPr>
              <a:t>wellness,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illness,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disease,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delivery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services.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  <a:spcBef>
                <a:spcPts val="96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concept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Cultural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Respect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effect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care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delivery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enabling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providers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deliver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services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respectful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 marR="953135">
              <a:lnSpc>
                <a:spcPct val="7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responsive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beliefs,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practices,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cultural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linguistic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diverse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patients.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12" cy="457200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6876D257-1FC0-86E0-1EB9-3916ECE0B2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464" y="665019"/>
            <a:ext cx="2791967" cy="1219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3392</Words>
  <Application>Microsoft Office PowerPoint</Application>
  <PresentationFormat>Widescreen</PresentationFormat>
  <Paragraphs>241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Times New Roman</vt:lpstr>
      <vt:lpstr>Office Theme</vt:lpstr>
      <vt:lpstr>Imperial Management Administrator Services Cultural Awareness &amp; Sensitivity Training</vt:lpstr>
      <vt:lpstr>PowerPoint Presentation</vt:lpstr>
      <vt:lpstr>Agenda</vt:lpstr>
      <vt:lpstr>Objectives</vt:lpstr>
      <vt:lpstr>What is Diversity?</vt:lpstr>
      <vt:lpstr>Importance of Healthcare Diversity</vt:lpstr>
      <vt:lpstr>Importance of Cultural Diversity</vt:lpstr>
      <vt:lpstr>Cultural respect is being respectful of and responsive to the health beliefs, practices, and cultural and linguistic needs of diverse patients.</vt:lpstr>
      <vt:lpstr>Importance of Cultural Respect</vt:lpstr>
      <vt:lpstr>Cultural Differences</vt:lpstr>
      <vt:lpstr>Cultural Competence</vt:lpstr>
      <vt:lpstr>Cultural Competence Skills</vt:lpstr>
      <vt:lpstr>Diversity includes LGBTQIA Members/Patients</vt:lpstr>
      <vt:lpstr>Diversity includes LGBTQIA Members/Patients</vt:lpstr>
      <vt:lpstr>Assumptions</vt:lpstr>
      <vt:lpstr>Labels</vt:lpstr>
      <vt:lpstr>Stereotyping</vt:lpstr>
      <vt:lpstr>How to Avoid Stereotyping</vt:lpstr>
      <vt:lpstr>The Strengths of Cultural Competence and Diversity</vt:lpstr>
      <vt:lpstr>Cultural Competence Continuum</vt:lpstr>
      <vt:lpstr>Communication with Culturally Diverse  Patients </vt:lpstr>
      <vt:lpstr>Do’s of communicating with Limited-English Speakers</vt:lpstr>
      <vt:lpstr>Do’s of communicating with Limited-English Speakers</vt:lpstr>
      <vt:lpstr>Citations</vt:lpstr>
      <vt:lpstr>Thank You For Being An Imperial Network Provider!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Ngo</dc:creator>
  <cp:lastModifiedBy>Tambra Coons</cp:lastModifiedBy>
  <cp:revision>2</cp:revision>
  <dcterms:created xsi:type="dcterms:W3CDTF">2024-03-14T21:25:37Z</dcterms:created>
  <dcterms:modified xsi:type="dcterms:W3CDTF">2024-05-24T16:54:12Z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23.8.53</vt:lpwstr>
  </property>
</Properties>
</file>